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handoutMasterIdLst>
    <p:handoutMasterId r:id="rId27"/>
  </p:handoutMasterIdLst>
  <p:sldIdLst>
    <p:sldId id="256" r:id="rId2"/>
    <p:sldId id="320" r:id="rId3"/>
    <p:sldId id="325" r:id="rId4"/>
    <p:sldId id="326" r:id="rId5"/>
    <p:sldId id="340" r:id="rId6"/>
    <p:sldId id="323" r:id="rId7"/>
    <p:sldId id="324" r:id="rId8"/>
    <p:sldId id="262" r:id="rId9"/>
    <p:sldId id="327" r:id="rId10"/>
    <p:sldId id="264" r:id="rId11"/>
    <p:sldId id="329" r:id="rId12"/>
    <p:sldId id="330" r:id="rId13"/>
    <p:sldId id="328" r:id="rId14"/>
    <p:sldId id="332" r:id="rId15"/>
    <p:sldId id="279" r:id="rId16"/>
    <p:sldId id="277" r:id="rId17"/>
    <p:sldId id="336" r:id="rId18"/>
    <p:sldId id="270" r:id="rId19"/>
    <p:sldId id="337" r:id="rId20"/>
    <p:sldId id="297" r:id="rId21"/>
    <p:sldId id="269" r:id="rId22"/>
    <p:sldId id="341" r:id="rId23"/>
    <p:sldId id="342" r:id="rId24"/>
    <p:sldId id="343" r:id="rId25"/>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Karimoddini" initials="AK" lastIdx="8" clrIdx="0">
    <p:extLst>
      <p:ext uri="{19B8F6BF-5375-455C-9EA6-DF929625EA0E}">
        <p15:presenceInfo xmlns:p15="http://schemas.microsoft.com/office/powerpoint/2012/main" userId="Ali Karimoddin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24" autoAdjust="0"/>
    <p:restoredTop sz="94686" autoAdjust="0"/>
  </p:normalViewPr>
  <p:slideViewPr>
    <p:cSldViewPr snapToGrid="0">
      <p:cViewPr varScale="1">
        <p:scale>
          <a:sx n="57" d="100"/>
          <a:sy n="57" d="100"/>
        </p:scale>
        <p:origin x="108"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wmf"/><Relationship Id="rId4"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16.wmf"/><Relationship Id="rId4"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898102" y="0"/>
            <a:ext cx="2982119" cy="466434"/>
          </a:xfrm>
          <a:prstGeom prst="rect">
            <a:avLst/>
          </a:prstGeom>
        </p:spPr>
        <p:txBody>
          <a:bodyPr vert="horz" lIns="92446" tIns="46223" rIns="92446" bIns="46223" rtlCol="0"/>
          <a:lstStyle>
            <a:lvl1pPr algn="r">
              <a:defRPr sz="1200"/>
            </a:lvl1pPr>
          </a:lstStyle>
          <a:p>
            <a:fld id="{AE0C0BBB-6855-45D0-997D-9536F5EB2483}" type="datetimeFigureOut">
              <a:rPr lang="en-US" smtClean="0"/>
              <a:t>4/1/2016</a:t>
            </a:fld>
            <a:endParaRPr lang="en-US"/>
          </a:p>
        </p:txBody>
      </p:sp>
      <p:sp>
        <p:nvSpPr>
          <p:cNvPr id="4" name="Footer Placeholder 3"/>
          <p:cNvSpPr>
            <a:spLocks noGrp="1"/>
          </p:cNvSpPr>
          <p:nvPr>
            <p:ph type="ftr" sz="quarter" idx="2"/>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898102" y="8829967"/>
            <a:ext cx="2982119" cy="466433"/>
          </a:xfrm>
          <a:prstGeom prst="rect">
            <a:avLst/>
          </a:prstGeom>
        </p:spPr>
        <p:txBody>
          <a:bodyPr vert="horz" lIns="92446" tIns="46223" rIns="92446" bIns="46223" rtlCol="0" anchor="b"/>
          <a:lstStyle>
            <a:lvl1pPr algn="r">
              <a:defRPr sz="1200"/>
            </a:lvl1pPr>
          </a:lstStyle>
          <a:p>
            <a:fld id="{DC6041F6-0BC8-4BEE-9DE1-58BD1E34104A}" type="slidenum">
              <a:rPr lang="en-US" smtClean="0"/>
              <a:t>‹#›</a:t>
            </a:fld>
            <a:endParaRPr lang="en-US"/>
          </a:p>
        </p:txBody>
      </p:sp>
    </p:spTree>
    <p:extLst>
      <p:ext uri="{BB962C8B-B14F-4D97-AF65-F5344CB8AC3E}">
        <p14:creationId xmlns:p14="http://schemas.microsoft.com/office/powerpoint/2010/main" val="27635679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97313" y="0"/>
            <a:ext cx="2982912" cy="466725"/>
          </a:xfrm>
          <a:prstGeom prst="rect">
            <a:avLst/>
          </a:prstGeom>
        </p:spPr>
        <p:txBody>
          <a:bodyPr vert="horz" lIns="91440" tIns="45720" rIns="91440" bIns="45720" rtlCol="0"/>
          <a:lstStyle>
            <a:lvl1pPr algn="r">
              <a:defRPr sz="1200"/>
            </a:lvl1pPr>
          </a:lstStyle>
          <a:p>
            <a:fld id="{F18E9F78-0981-40D1-9110-8ACCED00CCB1}" type="datetimeFigureOut">
              <a:rPr lang="en-US" smtClean="0"/>
              <a:t>4/1/2016</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8975" y="4473575"/>
            <a:ext cx="55054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97313" y="8829675"/>
            <a:ext cx="2982912" cy="466725"/>
          </a:xfrm>
          <a:prstGeom prst="rect">
            <a:avLst/>
          </a:prstGeom>
        </p:spPr>
        <p:txBody>
          <a:bodyPr vert="horz" lIns="91440" tIns="45720" rIns="91440" bIns="45720" rtlCol="0" anchor="b"/>
          <a:lstStyle>
            <a:lvl1pPr algn="r">
              <a:defRPr sz="1200"/>
            </a:lvl1pPr>
          </a:lstStyle>
          <a:p>
            <a:fld id="{BF3E9F4B-FADD-4F54-A50C-DACB8486CCF1}" type="slidenum">
              <a:rPr lang="en-US" smtClean="0"/>
              <a:t>‹#›</a:t>
            </a:fld>
            <a:endParaRPr lang="en-US"/>
          </a:p>
        </p:txBody>
      </p:sp>
    </p:spTree>
    <p:extLst>
      <p:ext uri="{BB962C8B-B14F-4D97-AF65-F5344CB8AC3E}">
        <p14:creationId xmlns:p14="http://schemas.microsoft.com/office/powerpoint/2010/main" val="2032580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94457E-F56D-409B-BF05-2A4AD440B5C0}" type="slidenum">
              <a:rPr lang="en-US" smtClean="0"/>
              <a:t>4</a:t>
            </a:fld>
            <a:endParaRPr lang="en-US"/>
          </a:p>
        </p:txBody>
      </p:sp>
    </p:spTree>
    <p:extLst>
      <p:ext uri="{BB962C8B-B14F-4D97-AF65-F5344CB8AC3E}">
        <p14:creationId xmlns:p14="http://schemas.microsoft.com/office/powerpoint/2010/main" val="112225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3E9F4B-FADD-4F54-A50C-DACB8486CCF1}" type="slidenum">
              <a:rPr lang="en-US" smtClean="0"/>
              <a:t>10</a:t>
            </a:fld>
            <a:endParaRPr lang="en-US"/>
          </a:p>
        </p:txBody>
      </p:sp>
    </p:spTree>
    <p:extLst>
      <p:ext uri="{BB962C8B-B14F-4D97-AF65-F5344CB8AC3E}">
        <p14:creationId xmlns:p14="http://schemas.microsoft.com/office/powerpoint/2010/main" val="767955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A3A309A-FF9B-4C50-A09E-EAC243DA6865}"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2594263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A309A-FF9B-4C50-A09E-EAC243DA6865}"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3507753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A309A-FF9B-4C50-A09E-EAC243DA6865}"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C064-5D26-471A-9F11-FF2C6804E79C}"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67760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A309A-FF9B-4C50-A09E-EAC243DA6865}"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10541455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A309A-FF9B-4C50-A09E-EAC243DA6865}"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C064-5D26-471A-9F11-FF2C6804E79C}"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66097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A309A-FF9B-4C50-A09E-EAC243DA6865}"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7751392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A309A-FF9B-4C50-A09E-EAC243DA6865}"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2641240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A309A-FF9B-4C50-A09E-EAC243DA6865}"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2776492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A3A309A-FF9B-4C50-A09E-EAC243DA6865}"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2580477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3A309A-FF9B-4C50-A09E-EAC243DA6865}"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4237545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A3A309A-FF9B-4C50-A09E-EAC243DA6865}" type="datetimeFigureOut">
              <a:rPr lang="en-US" smtClean="0"/>
              <a:t>4/1/2016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452477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A3A309A-FF9B-4C50-A09E-EAC243DA6865}" type="datetimeFigureOut">
              <a:rPr lang="en-US" smtClean="0"/>
              <a:t>4/1/2016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2965047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A3A309A-FF9B-4C50-A09E-EAC243DA6865}" type="datetimeFigureOut">
              <a:rPr lang="en-US" smtClean="0"/>
              <a:t>4/1/2016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312403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3A309A-FF9B-4C50-A09E-EAC243DA6865}" type="datetimeFigureOut">
              <a:rPr lang="en-US" smtClean="0"/>
              <a:t>4/1/2016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3862215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3A309A-FF9B-4C50-A09E-EAC243DA6865}" type="datetimeFigureOut">
              <a:rPr lang="en-US" smtClean="0"/>
              <a:t>4/1/2016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2949214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3A309A-FF9B-4C50-A09E-EAC243DA6865}" type="datetimeFigureOut">
              <a:rPr lang="en-US" smtClean="0"/>
              <a:t>4/1/2016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29C064-5D26-471A-9F11-FF2C6804E79C}" type="slidenum">
              <a:rPr lang="en-US" smtClean="0"/>
              <a:t>‹#›</a:t>
            </a:fld>
            <a:endParaRPr lang="en-US"/>
          </a:p>
        </p:txBody>
      </p:sp>
    </p:spTree>
    <p:extLst>
      <p:ext uri="{BB962C8B-B14F-4D97-AF65-F5344CB8AC3E}">
        <p14:creationId xmlns:p14="http://schemas.microsoft.com/office/powerpoint/2010/main" val="1179703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A3A309A-FF9B-4C50-A09E-EAC243DA6865}" type="datetimeFigureOut">
              <a:rPr lang="en-US" smtClean="0"/>
              <a:t>4/1/2016</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929C064-5D26-471A-9F11-FF2C6804E79C}" type="slidenum">
              <a:rPr lang="en-US" smtClean="0"/>
              <a:t>‹#›</a:t>
            </a:fld>
            <a:endParaRPr lang="en-US"/>
          </a:p>
        </p:txBody>
      </p:sp>
    </p:spTree>
    <p:extLst>
      <p:ext uri="{BB962C8B-B14F-4D97-AF65-F5344CB8AC3E}">
        <p14:creationId xmlns:p14="http://schemas.microsoft.com/office/powerpoint/2010/main" val="11802399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0.wmf"/><Relationship Id="rId3" Type="http://schemas.openxmlformats.org/officeDocument/2006/relationships/notesSlide" Target="../notesSlides/notesSlide2.xml"/><Relationship Id="rId7" Type="http://schemas.openxmlformats.org/officeDocument/2006/relationships/image" Target="../media/image17.wmf"/><Relationship Id="rId12"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23.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9.wmf"/><Relationship Id="rId5" Type="http://schemas.openxmlformats.org/officeDocument/2006/relationships/image" Target="../media/image16.wmf"/><Relationship Id="rId15" Type="http://schemas.openxmlformats.org/officeDocument/2006/relationships/image" Target="../media/image22.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8.wmf"/><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oleObject" Target="../embeddings/oleObject6.bin"/><Relationship Id="rId7" Type="http://schemas.openxmlformats.org/officeDocument/2006/relationships/image" Target="../media/image27.wmf"/><Relationship Id="rId12"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oleObject" Target="../embeddings/oleObject9.bin"/><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6.wmf"/><Relationship Id="rId9" Type="http://schemas.openxmlformats.org/officeDocument/2006/relationships/image" Target="../media/image28.wmf"/></Relationships>
</file>

<file path=ppt/slides/_rels/slide13.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1.wmf"/><Relationship Id="rId11" Type="http://schemas.openxmlformats.org/officeDocument/2006/relationships/oleObject" Target="../embeddings/oleObject13.bin"/><Relationship Id="rId5" Type="http://schemas.openxmlformats.org/officeDocument/2006/relationships/oleObject" Target="../embeddings/oleObject11.bin"/><Relationship Id="rId10" Type="http://schemas.openxmlformats.org/officeDocument/2006/relationships/image" Target="../media/image34.jpg"/><Relationship Id="rId4" Type="http://schemas.openxmlformats.org/officeDocument/2006/relationships/image" Target="../media/image16.wmf"/><Relationship Id="rId9"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6.wmf"/><Relationship Id="rId5" Type="http://schemas.openxmlformats.org/officeDocument/2006/relationships/oleObject" Target="../embeddings/oleObject15.bin"/><Relationship Id="rId4" Type="http://schemas.openxmlformats.org/officeDocument/2006/relationships/image" Target="../media/image35.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9.wmf"/><Relationship Id="rId5" Type="http://schemas.openxmlformats.org/officeDocument/2006/relationships/oleObject" Target="../embeddings/oleObject18.bin"/><Relationship Id="rId4" Type="http://schemas.openxmlformats.org/officeDocument/2006/relationships/image" Target="../media/image38.wmf"/></Relationships>
</file>

<file path=ppt/slides/_rels/slide16.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1.wmf"/><Relationship Id="rId11" Type="http://schemas.openxmlformats.org/officeDocument/2006/relationships/image" Target="../media/image43.wmf"/><Relationship Id="rId5" Type="http://schemas.openxmlformats.org/officeDocument/2006/relationships/oleObject" Target="../embeddings/oleObject20.bin"/><Relationship Id="rId10" Type="http://schemas.openxmlformats.org/officeDocument/2006/relationships/oleObject" Target="../embeddings/oleObject22.bin"/><Relationship Id="rId4" Type="http://schemas.openxmlformats.org/officeDocument/2006/relationships/image" Target="../media/image40.wmf"/><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4.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6.png"/><Relationship Id="rId4" Type="http://schemas.openxmlformats.org/officeDocument/2006/relationships/image" Target="../media/image45.wmf"/></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8.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Fault Diagnosis of Discrete-Event Systems</a:t>
            </a:r>
            <a:endParaRPr lang="en-US" dirty="0"/>
          </a:p>
        </p:txBody>
      </p:sp>
      <p:sp>
        <p:nvSpPr>
          <p:cNvPr id="5" name="Subtitle 4"/>
          <p:cNvSpPr>
            <a:spLocks noGrp="1"/>
          </p:cNvSpPr>
          <p:nvPr>
            <p:ph type="subTitle" idx="1"/>
          </p:nvPr>
        </p:nvSpPr>
        <p:spPr/>
        <p:txBody>
          <a:bodyPr>
            <a:normAutofit/>
          </a:bodyPr>
          <a:lstStyle/>
          <a:p>
            <a:pPr algn="ctr"/>
            <a:r>
              <a:rPr lang="en-US" dirty="0" smtClean="0"/>
              <a:t>Alejandro White, Doctoral Candidate</a:t>
            </a:r>
          </a:p>
          <a:p>
            <a:pPr algn="ctr"/>
            <a:r>
              <a:rPr lang="en-US" dirty="0" smtClean="0"/>
              <a:t>Advisor: Dr. Karimoddini</a:t>
            </a:r>
          </a:p>
          <a:p>
            <a:pPr algn="ctr"/>
            <a:endParaRPr lang="en-US" dirty="0"/>
          </a:p>
        </p:txBody>
      </p:sp>
      <p:pic>
        <p:nvPicPr>
          <p:cNvPr id="4" name="Picture 2" descr="C:\Users\lshamgah\Documents\Laya Shamgah\PhD\Research\Presentation\Aand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5706" y="5502687"/>
            <a:ext cx="1170213" cy="992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1557" y="5490625"/>
            <a:ext cx="1175873" cy="1002551"/>
          </a:xfrm>
          <a:prstGeom prst="rect">
            <a:avLst/>
          </a:prstGeom>
        </p:spPr>
      </p:pic>
      <p:grpSp>
        <p:nvGrpSpPr>
          <p:cNvPr id="7" name="Group 6"/>
          <p:cNvGrpSpPr/>
          <p:nvPr/>
        </p:nvGrpSpPr>
        <p:grpSpPr>
          <a:xfrm>
            <a:off x="5693603" y="5378482"/>
            <a:ext cx="2433087" cy="999234"/>
            <a:chOff x="6096000" y="115000"/>
            <a:chExt cx="5842957" cy="2070138"/>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115000"/>
              <a:ext cx="5842957" cy="2070138"/>
            </a:xfrm>
            <a:prstGeom prst="rect">
              <a:avLst/>
            </a:prstGeom>
          </p:spPr>
        </p:pic>
        <p:sp>
          <p:nvSpPr>
            <p:cNvPr id="10" name="Rectangle 9"/>
            <p:cNvSpPr/>
            <p:nvPr/>
          </p:nvSpPr>
          <p:spPr>
            <a:xfrm>
              <a:off x="8474072" y="999330"/>
              <a:ext cx="133351" cy="57151"/>
            </a:xfrm>
            <a:prstGeom prst="rect">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08919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Automaton</a:t>
            </a:r>
            <a:endParaRPr lang="en-US" dirty="0"/>
          </a:p>
        </p:txBody>
      </p:sp>
      <p:sp>
        <p:nvSpPr>
          <p:cNvPr id="3" name="Content Placeholder 2"/>
          <p:cNvSpPr>
            <a:spLocks noGrp="1"/>
          </p:cNvSpPr>
          <p:nvPr>
            <p:ph idx="1"/>
          </p:nvPr>
        </p:nvSpPr>
        <p:spPr>
          <a:xfrm>
            <a:off x="0" y="1825624"/>
            <a:ext cx="8540151" cy="5032375"/>
          </a:xfrm>
        </p:spPr>
        <p:txBody>
          <a:bodyPr>
            <a:normAutofit fontScale="92500" lnSpcReduction="20000"/>
          </a:bodyPr>
          <a:lstStyle/>
          <a:p>
            <a:r>
              <a:rPr lang="en-US" dirty="0" smtClean="0"/>
              <a:t>Definition: a non-deterministic finite-state Discrete-Event System (DES) can be represented by a four-tuple </a:t>
            </a:r>
          </a:p>
          <a:p>
            <a:pPr lvl="1"/>
            <a:endParaRPr lang="en-US" dirty="0" smtClean="0"/>
          </a:p>
          <a:p>
            <a:pPr lvl="1"/>
            <a:r>
              <a:rPr lang="en-US" dirty="0"/>
              <a:t>State space:</a:t>
            </a:r>
          </a:p>
          <a:p>
            <a:pPr lvl="1"/>
            <a:r>
              <a:rPr lang="en-US" dirty="0" smtClean="0"/>
              <a:t>Event set:                         </a:t>
            </a:r>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smtClean="0"/>
          </a:p>
          <a:p>
            <a:pPr lvl="1"/>
            <a:r>
              <a:rPr lang="en-US" dirty="0" smtClean="0"/>
              <a:t>State-transition relation: a partial relation that determines all feasible system state transitions caused by system events</a:t>
            </a:r>
          </a:p>
          <a:p>
            <a:pPr lvl="1"/>
            <a:endParaRPr lang="en-US" dirty="0"/>
          </a:p>
          <a:p>
            <a:pPr lvl="1"/>
            <a:r>
              <a:rPr lang="en-US" dirty="0"/>
              <a:t>Initial state:</a:t>
            </a:r>
            <a:endParaRPr lang="en-US" dirty="0" smtClean="0"/>
          </a:p>
          <a:p>
            <a:pPr marL="457200" lvl="1" indent="0">
              <a:buNone/>
            </a:pPr>
            <a:endParaRPr lang="en-US" dirty="0"/>
          </a:p>
          <a:p>
            <a:pPr marL="228600" lvl="1">
              <a:spcBef>
                <a:spcPts val="1000"/>
              </a:spcBef>
            </a:pPr>
            <a:r>
              <a:rPr lang="en-US" dirty="0" smtClean="0"/>
              <a:t>.</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10155673"/>
              </p:ext>
            </p:extLst>
          </p:nvPr>
        </p:nvGraphicFramePr>
        <p:xfrm>
          <a:off x="3119173" y="2453053"/>
          <a:ext cx="1989138" cy="442913"/>
        </p:xfrm>
        <a:graphic>
          <a:graphicData uri="http://schemas.openxmlformats.org/presentationml/2006/ole">
            <mc:AlternateContent xmlns:mc="http://schemas.openxmlformats.org/markup-compatibility/2006">
              <mc:Choice xmlns:v="urn:schemas-microsoft-com:vml" Requires="v">
                <p:oleObj spid="_x0000_s1481" name="Equation" r:id="rId4" imgW="1028520" imgH="228600" progId="Equation.DSMT4">
                  <p:embed/>
                </p:oleObj>
              </mc:Choice>
              <mc:Fallback>
                <p:oleObj name="Equation" r:id="rId4" imgW="1028520" imgH="228600" progId="Equation.DSMT4">
                  <p:embed/>
                  <p:pic>
                    <p:nvPicPr>
                      <p:cNvPr id="0" name=""/>
                      <p:cNvPicPr/>
                      <p:nvPr/>
                    </p:nvPicPr>
                    <p:blipFill>
                      <a:blip r:embed="rId5"/>
                      <a:stretch>
                        <a:fillRect/>
                      </a:stretch>
                    </p:blipFill>
                    <p:spPr>
                      <a:xfrm>
                        <a:off x="3119173" y="2453053"/>
                        <a:ext cx="1989138" cy="44291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355480651"/>
              </p:ext>
            </p:extLst>
          </p:nvPr>
        </p:nvGraphicFramePr>
        <p:xfrm>
          <a:off x="1746201" y="2902737"/>
          <a:ext cx="1394519" cy="432782"/>
        </p:xfrm>
        <a:graphic>
          <a:graphicData uri="http://schemas.openxmlformats.org/presentationml/2006/ole">
            <mc:AlternateContent xmlns:mc="http://schemas.openxmlformats.org/markup-compatibility/2006">
              <mc:Choice xmlns:v="urn:schemas-microsoft-com:vml" Requires="v">
                <p:oleObj spid="_x0000_s1482" name="Equation" r:id="rId6" imgW="736560" imgH="228600" progId="Equation.DSMT4">
                  <p:embed/>
                </p:oleObj>
              </mc:Choice>
              <mc:Fallback>
                <p:oleObj name="Equation" r:id="rId6" imgW="736560" imgH="228600" progId="Equation.DSMT4">
                  <p:embed/>
                  <p:pic>
                    <p:nvPicPr>
                      <p:cNvPr id="0" name=""/>
                      <p:cNvPicPr/>
                      <p:nvPr/>
                    </p:nvPicPr>
                    <p:blipFill>
                      <a:blip r:embed="rId7"/>
                      <a:stretch>
                        <a:fillRect/>
                      </a:stretch>
                    </p:blipFill>
                    <p:spPr>
                      <a:xfrm>
                        <a:off x="1746201" y="2902737"/>
                        <a:ext cx="1394519" cy="43278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827046880"/>
              </p:ext>
            </p:extLst>
          </p:nvPr>
        </p:nvGraphicFramePr>
        <p:xfrm>
          <a:off x="2095296" y="5951888"/>
          <a:ext cx="878834" cy="439417"/>
        </p:xfrm>
        <a:graphic>
          <a:graphicData uri="http://schemas.openxmlformats.org/presentationml/2006/ole">
            <mc:AlternateContent xmlns:mc="http://schemas.openxmlformats.org/markup-compatibility/2006">
              <mc:Choice xmlns:v="urn:schemas-microsoft-com:vml" Requires="v">
                <p:oleObj spid="_x0000_s1483" name="Equation" r:id="rId8" imgW="457200" imgH="228600" progId="Equation.DSMT4">
                  <p:embed/>
                </p:oleObj>
              </mc:Choice>
              <mc:Fallback>
                <p:oleObj name="Equation" r:id="rId8" imgW="457200" imgH="228600" progId="Equation.DSMT4">
                  <p:embed/>
                  <p:pic>
                    <p:nvPicPr>
                      <p:cNvPr id="0" name=""/>
                      <p:cNvPicPr/>
                      <p:nvPr/>
                    </p:nvPicPr>
                    <p:blipFill>
                      <a:blip r:embed="rId9"/>
                      <a:stretch>
                        <a:fillRect/>
                      </a:stretch>
                    </p:blipFill>
                    <p:spPr>
                      <a:xfrm>
                        <a:off x="2095296" y="5951888"/>
                        <a:ext cx="878834" cy="43941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79579248"/>
              </p:ext>
            </p:extLst>
          </p:nvPr>
        </p:nvGraphicFramePr>
        <p:xfrm>
          <a:off x="2039174" y="2583872"/>
          <a:ext cx="346148" cy="321423"/>
        </p:xfrm>
        <a:graphic>
          <a:graphicData uri="http://schemas.openxmlformats.org/presentationml/2006/ole">
            <mc:AlternateContent xmlns:mc="http://schemas.openxmlformats.org/markup-compatibility/2006">
              <mc:Choice xmlns:v="urn:schemas-microsoft-com:vml" Requires="v">
                <p:oleObj spid="_x0000_s1484" name="Equation" r:id="rId10" imgW="177480" imgH="164880" progId="Equation.DSMT4">
                  <p:embed/>
                </p:oleObj>
              </mc:Choice>
              <mc:Fallback>
                <p:oleObj name="Equation" r:id="rId10" imgW="177480" imgH="164880" progId="Equation.DSMT4">
                  <p:embed/>
                  <p:pic>
                    <p:nvPicPr>
                      <p:cNvPr id="0" name=""/>
                      <p:cNvPicPr/>
                      <p:nvPr/>
                    </p:nvPicPr>
                    <p:blipFill>
                      <a:blip r:embed="rId11"/>
                      <a:stretch>
                        <a:fillRect/>
                      </a:stretch>
                    </p:blipFill>
                    <p:spPr>
                      <a:xfrm>
                        <a:off x="2039174" y="2583872"/>
                        <a:ext cx="346148" cy="321423"/>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431298972"/>
              </p:ext>
            </p:extLst>
          </p:nvPr>
        </p:nvGraphicFramePr>
        <p:xfrm>
          <a:off x="4055102" y="5332371"/>
          <a:ext cx="1671808" cy="361472"/>
        </p:xfrm>
        <a:graphic>
          <a:graphicData uri="http://schemas.openxmlformats.org/presentationml/2006/ole">
            <mc:AlternateContent xmlns:mc="http://schemas.openxmlformats.org/markup-compatibility/2006">
              <mc:Choice xmlns:v="urn:schemas-microsoft-com:vml" Requires="v">
                <p:oleObj spid="_x0000_s1485" name="Equation" r:id="rId12" imgW="939600" imgH="203040" progId="Equation.DSMT4">
                  <p:embed/>
                </p:oleObj>
              </mc:Choice>
              <mc:Fallback>
                <p:oleObj name="Equation" r:id="rId12" imgW="939600" imgH="203040" progId="Equation.DSMT4">
                  <p:embed/>
                  <p:pic>
                    <p:nvPicPr>
                      <p:cNvPr id="0" name=""/>
                      <p:cNvPicPr/>
                      <p:nvPr/>
                    </p:nvPicPr>
                    <p:blipFill>
                      <a:blip r:embed="rId13"/>
                      <a:stretch>
                        <a:fillRect/>
                      </a:stretch>
                    </p:blipFill>
                    <p:spPr>
                      <a:xfrm>
                        <a:off x="4055102" y="5332371"/>
                        <a:ext cx="1671808" cy="361472"/>
                      </a:xfrm>
                      <a:prstGeom prst="rect">
                        <a:avLst/>
                      </a:prstGeom>
                    </p:spPr>
                  </p:pic>
                </p:oleObj>
              </mc:Fallback>
            </mc:AlternateContent>
          </a:graphicData>
        </a:graphic>
      </p:graphicFrame>
      <p:pic>
        <p:nvPicPr>
          <p:cNvPr id="6" name="Picture 5"/>
          <p:cNvPicPr>
            <a:picLocks noChangeAspect="1"/>
          </p:cNvPicPr>
          <p:nvPr/>
        </p:nvPicPr>
        <p:blipFill>
          <a:blip r:embed="rId14"/>
          <a:stretch>
            <a:fillRect/>
          </a:stretch>
        </p:blipFill>
        <p:spPr>
          <a:xfrm>
            <a:off x="7768607" y="0"/>
            <a:ext cx="4423393" cy="2176591"/>
          </a:xfrm>
          <a:prstGeom prst="rect">
            <a:avLst/>
          </a:prstGeom>
        </p:spPr>
      </p:pic>
      <mc:AlternateContent xmlns:mc="http://schemas.openxmlformats.org/markup-compatibility/2006" xmlns:a14="http://schemas.microsoft.com/office/drawing/2010/main">
        <mc:Choice Requires="a14">
          <p:sp>
            <p:nvSpPr>
              <p:cNvPr id="19" name="Rectangle 18"/>
              <p:cNvSpPr/>
              <p:nvPr/>
            </p:nvSpPr>
            <p:spPr>
              <a:xfrm>
                <a:off x="775034" y="3402535"/>
                <a:ext cx="9591042" cy="1077218"/>
              </a:xfrm>
              <a:prstGeom prst="rect">
                <a:avLst/>
              </a:prstGeom>
            </p:spPr>
            <p:txBody>
              <a:bodyPr wrap="square">
                <a:spAutoFit/>
              </a:bodyPr>
              <a:lstStyle/>
              <a:p>
                <a:pPr marL="285750" indent="-285750">
                  <a:buFont typeface="Wingdings" panose="05000000000000000000" pitchFamily="2" charset="2"/>
                  <a:buChar char="q"/>
                </a:pPr>
                <a:r>
                  <a:rPr lang="en-US" sz="1600" dirty="0" smtClean="0">
                    <a:solidFill>
                      <a:schemeClr val="tx1">
                        <a:lumMod val="75000"/>
                        <a:lumOff val="25000"/>
                      </a:schemeClr>
                    </a:solidFill>
                  </a:rPr>
                  <a:t>Events (∑) : Notable </a:t>
                </a:r>
                <a:r>
                  <a:rPr lang="en-US" sz="1600" dirty="0">
                    <a:solidFill>
                      <a:schemeClr val="tx1">
                        <a:lumMod val="75000"/>
                        <a:lumOff val="25000"/>
                      </a:schemeClr>
                    </a:solidFill>
                  </a:rPr>
                  <a:t>occurrence of </a:t>
                </a:r>
                <a:r>
                  <a:rPr lang="en-US" sz="1600" dirty="0" smtClean="0">
                    <a:solidFill>
                      <a:schemeClr val="tx1">
                        <a:lumMod val="75000"/>
                        <a:lumOff val="25000"/>
                      </a:schemeClr>
                    </a:solidFill>
                  </a:rPr>
                  <a:t>asynchronous </a:t>
                </a:r>
                <a:r>
                  <a:rPr lang="en-US" sz="1600" dirty="0">
                    <a:solidFill>
                      <a:schemeClr val="tx1">
                        <a:lumMod val="75000"/>
                        <a:lumOff val="25000"/>
                      </a:schemeClr>
                    </a:solidFill>
                  </a:rPr>
                  <a:t>discrete </a:t>
                </a:r>
                <a:r>
                  <a:rPr lang="en-US" sz="1600" dirty="0" smtClean="0">
                    <a:solidFill>
                      <a:schemeClr val="tx1">
                        <a:lumMod val="75000"/>
                        <a:lumOff val="25000"/>
                      </a:schemeClr>
                    </a:solidFill>
                  </a:rPr>
                  <a:t>changes </a:t>
                </a:r>
                <a:r>
                  <a:rPr lang="en-US" sz="1600" dirty="0">
                    <a:solidFill>
                      <a:schemeClr val="tx1">
                        <a:lumMod val="75000"/>
                        <a:lumOff val="25000"/>
                      </a:schemeClr>
                    </a:solidFill>
                  </a:rPr>
                  <a:t>in a system</a:t>
                </a:r>
              </a:p>
              <a:p>
                <a:pPr marL="285750" indent="-285750">
                  <a:buFont typeface="Wingdings" panose="05000000000000000000" pitchFamily="2" charset="2"/>
                  <a:buChar char="q"/>
                </a:pPr>
                <a:r>
                  <a:rPr lang="en-US" sz="1600" dirty="0">
                    <a:solidFill>
                      <a:schemeClr val="tx1">
                        <a:lumMod val="75000"/>
                        <a:lumOff val="25000"/>
                      </a:schemeClr>
                    </a:solidFill>
                  </a:rPr>
                  <a:t>O</a:t>
                </a:r>
                <a:r>
                  <a:rPr lang="en-US" sz="1600" dirty="0" smtClean="0">
                    <a:solidFill>
                      <a:schemeClr val="tx1">
                        <a:lumMod val="75000"/>
                        <a:lumOff val="25000"/>
                      </a:schemeClr>
                    </a:solidFill>
                  </a:rPr>
                  <a:t>bservable events (</a:t>
                </a:r>
                <a14:m>
                  <m:oMath xmlns:m="http://schemas.openxmlformats.org/officeDocument/2006/math">
                    <m:sSub>
                      <m:sSubPr>
                        <m:ctrlPr>
                          <a:rPr lang="en-US" sz="1600" i="1" smtClean="0">
                            <a:solidFill>
                              <a:schemeClr val="tx1">
                                <a:lumMod val="75000"/>
                                <a:lumOff val="25000"/>
                              </a:schemeClr>
                            </a:solidFill>
                            <a:latin typeface="Cambria Math" panose="02040503050406030204" pitchFamily="18" charset="0"/>
                          </a:rPr>
                        </m:ctrlPr>
                      </m:sSubPr>
                      <m:e>
                        <m:r>
                          <a:rPr lang="en-US" sz="1600" b="0" i="1" smtClean="0">
                            <a:solidFill>
                              <a:schemeClr val="tx1">
                                <a:lumMod val="75000"/>
                                <a:lumOff val="25000"/>
                              </a:schemeClr>
                            </a:solidFill>
                            <a:latin typeface="Cambria Math" panose="02040503050406030204" pitchFamily="18" charset="0"/>
                          </a:rPr>
                          <m:t>∑</m:t>
                        </m:r>
                      </m:e>
                      <m:sub>
                        <m:r>
                          <a:rPr lang="en-US" sz="1600" b="0" i="1" smtClean="0">
                            <a:solidFill>
                              <a:schemeClr val="tx1">
                                <a:lumMod val="75000"/>
                                <a:lumOff val="25000"/>
                              </a:schemeClr>
                            </a:solidFill>
                            <a:latin typeface="Cambria Math" panose="02040503050406030204" pitchFamily="18" charset="0"/>
                          </a:rPr>
                          <m:t>𝑜</m:t>
                        </m:r>
                      </m:sub>
                    </m:sSub>
                  </m:oMath>
                </a14:m>
                <a:r>
                  <a:rPr lang="en-US" sz="1600" dirty="0" smtClean="0">
                    <a:solidFill>
                      <a:schemeClr val="tx1">
                        <a:lumMod val="75000"/>
                        <a:lumOff val="25000"/>
                      </a:schemeClr>
                    </a:solidFill>
                  </a:rPr>
                  <a:t>): Events </a:t>
                </a:r>
                <a:r>
                  <a:rPr lang="en-US" sz="1600" dirty="0">
                    <a:solidFill>
                      <a:schemeClr val="tx1">
                        <a:lumMod val="75000"/>
                        <a:lumOff val="25000"/>
                      </a:schemeClr>
                    </a:solidFill>
                  </a:rPr>
                  <a:t>observed by a sensor (e.g., opening of valve)</a:t>
                </a:r>
              </a:p>
              <a:p>
                <a:pPr marL="285750" indent="-285750">
                  <a:buFont typeface="Wingdings" panose="05000000000000000000" pitchFamily="2" charset="2"/>
                  <a:buChar char="q"/>
                </a:pPr>
                <a:r>
                  <a:rPr lang="en-US" sz="1600" dirty="0">
                    <a:solidFill>
                      <a:schemeClr val="tx1">
                        <a:lumMod val="75000"/>
                        <a:lumOff val="25000"/>
                      </a:schemeClr>
                    </a:solidFill>
                  </a:rPr>
                  <a:t>U</a:t>
                </a:r>
                <a:r>
                  <a:rPr lang="en-US" sz="1600" dirty="0" smtClean="0">
                    <a:solidFill>
                      <a:schemeClr val="tx1">
                        <a:lumMod val="75000"/>
                        <a:lumOff val="25000"/>
                      </a:schemeClr>
                    </a:solidFill>
                  </a:rPr>
                  <a:t>nobservable events (</a:t>
                </a:r>
                <a14:m>
                  <m:oMath xmlns:m="http://schemas.openxmlformats.org/officeDocument/2006/math">
                    <m:sSub>
                      <m:sSubPr>
                        <m:ctrlPr>
                          <a:rPr lang="en-US" sz="1600" i="1">
                            <a:solidFill>
                              <a:schemeClr val="tx1">
                                <a:lumMod val="75000"/>
                                <a:lumOff val="25000"/>
                              </a:schemeClr>
                            </a:solidFill>
                            <a:latin typeface="Cambria Math" panose="02040503050406030204" pitchFamily="18" charset="0"/>
                          </a:rPr>
                        </m:ctrlPr>
                      </m:sSubPr>
                      <m:e>
                        <m:r>
                          <a:rPr lang="en-US" sz="1600" i="1">
                            <a:solidFill>
                              <a:schemeClr val="tx1">
                                <a:lumMod val="75000"/>
                                <a:lumOff val="25000"/>
                              </a:schemeClr>
                            </a:solidFill>
                            <a:latin typeface="Cambria Math" panose="02040503050406030204" pitchFamily="18" charset="0"/>
                          </a:rPr>
                          <m:t>∑</m:t>
                        </m:r>
                      </m:e>
                      <m:sub>
                        <m:r>
                          <a:rPr lang="en-US" sz="1600" b="0" i="1" smtClean="0">
                            <a:solidFill>
                              <a:schemeClr val="tx1">
                                <a:lumMod val="75000"/>
                                <a:lumOff val="25000"/>
                              </a:schemeClr>
                            </a:solidFill>
                            <a:latin typeface="Cambria Math" panose="02040503050406030204" pitchFamily="18" charset="0"/>
                          </a:rPr>
                          <m:t>𝑢</m:t>
                        </m:r>
                      </m:sub>
                    </m:sSub>
                  </m:oMath>
                </a14:m>
                <a:r>
                  <a:rPr lang="en-US" sz="1600" dirty="0">
                    <a:solidFill>
                      <a:schemeClr val="tx1">
                        <a:lumMod val="75000"/>
                        <a:lumOff val="25000"/>
                      </a:schemeClr>
                    </a:solidFill>
                  </a:rPr>
                  <a:t>)</a:t>
                </a:r>
                <a:r>
                  <a:rPr lang="en-US" sz="1600" dirty="0" smtClean="0">
                    <a:solidFill>
                      <a:schemeClr val="tx1">
                        <a:lumMod val="75000"/>
                        <a:lumOff val="25000"/>
                      </a:schemeClr>
                    </a:solidFill>
                  </a:rPr>
                  <a:t>– Events </a:t>
                </a:r>
                <a:r>
                  <a:rPr lang="en-US" sz="1600" dirty="0">
                    <a:solidFill>
                      <a:schemeClr val="tx1">
                        <a:lumMod val="75000"/>
                        <a:lumOff val="25000"/>
                      </a:schemeClr>
                    </a:solidFill>
                  </a:rPr>
                  <a:t>that </a:t>
                </a:r>
                <a:r>
                  <a:rPr lang="en-US" sz="1600" dirty="0" smtClean="0">
                    <a:solidFill>
                      <a:schemeClr val="tx1">
                        <a:lumMod val="75000"/>
                        <a:lumOff val="25000"/>
                      </a:schemeClr>
                    </a:solidFill>
                  </a:rPr>
                  <a:t>are </a:t>
                </a:r>
                <a:r>
                  <a:rPr lang="en-US" sz="1600" dirty="0">
                    <a:solidFill>
                      <a:schemeClr val="tx1">
                        <a:lumMod val="75000"/>
                        <a:lumOff val="25000"/>
                      </a:schemeClr>
                    </a:solidFill>
                  </a:rPr>
                  <a:t>unable to be </a:t>
                </a:r>
                <a:r>
                  <a:rPr lang="en-US" sz="1600" dirty="0" smtClean="0">
                    <a:solidFill>
                      <a:schemeClr val="tx1">
                        <a:lumMod val="75000"/>
                        <a:lumOff val="25000"/>
                      </a:schemeClr>
                    </a:solidFill>
                  </a:rPr>
                  <a:t>detected </a:t>
                </a:r>
                <a:r>
                  <a:rPr lang="en-US" sz="1600" dirty="0">
                    <a:solidFill>
                      <a:schemeClr val="tx1">
                        <a:lumMod val="75000"/>
                        <a:lumOff val="25000"/>
                      </a:schemeClr>
                    </a:solidFill>
                  </a:rPr>
                  <a:t>by sensors; possibly due to sensor absence/damage (e.g., failure event)</a:t>
                </a:r>
              </a:p>
            </p:txBody>
          </p:sp>
        </mc:Choice>
        <mc:Fallback xmlns="">
          <p:sp>
            <p:nvSpPr>
              <p:cNvPr id="19" name="Rectangle 18"/>
              <p:cNvSpPr>
                <a:spLocks noRot="1" noChangeAspect="1" noMove="1" noResize="1" noEditPoints="1" noAdjustHandles="1" noChangeArrowheads="1" noChangeShapeType="1" noTextEdit="1"/>
              </p:cNvSpPr>
              <p:nvPr/>
            </p:nvSpPr>
            <p:spPr>
              <a:xfrm>
                <a:off x="775034" y="3402535"/>
                <a:ext cx="9591042" cy="1077218"/>
              </a:xfrm>
              <a:prstGeom prst="rect">
                <a:avLst/>
              </a:prstGeom>
              <a:blipFill rotWithShape="0">
                <a:blip r:embed="rId15"/>
                <a:stretch>
                  <a:fillRect l="-254" t="-2260" r="-954" b="-5650"/>
                </a:stretch>
              </a:blipFill>
            </p:spPr>
            <p:txBody>
              <a:bodyPr/>
              <a:lstStyle/>
              <a:p>
                <a:r>
                  <a:rPr lang="en-US">
                    <a:noFill/>
                  </a:rPr>
                  <a:t> </a:t>
                </a:r>
              </a:p>
            </p:txBody>
          </p:sp>
        </mc:Fallback>
      </mc:AlternateContent>
      <p:sp>
        <p:nvSpPr>
          <p:cNvPr id="22" name="Rectangle 21"/>
          <p:cNvSpPr/>
          <p:nvPr/>
        </p:nvSpPr>
        <p:spPr>
          <a:xfrm>
            <a:off x="8540151" y="4286251"/>
            <a:ext cx="3651849" cy="25717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585265" y="5409223"/>
            <a:ext cx="3142392" cy="1402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9489242" y="4309053"/>
            <a:ext cx="2462240" cy="1021332"/>
            <a:chOff x="7931132" y="3730128"/>
            <a:chExt cx="3918330" cy="1494714"/>
          </a:xfrm>
        </p:grpSpPr>
        <p:sp>
          <p:nvSpPr>
            <p:cNvPr id="25" name="Oval 24"/>
            <p:cNvSpPr/>
            <p:nvPr/>
          </p:nvSpPr>
          <p:spPr>
            <a:xfrm>
              <a:off x="8602464" y="4310442"/>
              <a:ext cx="914400"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smtClean="0"/>
                <a:t>1</a:t>
              </a:r>
              <a:endParaRPr lang="en-US" sz="4800" dirty="0"/>
            </a:p>
          </p:txBody>
        </p:sp>
        <p:sp>
          <p:nvSpPr>
            <p:cNvPr id="26" name="Oval 25"/>
            <p:cNvSpPr/>
            <p:nvPr/>
          </p:nvSpPr>
          <p:spPr>
            <a:xfrm>
              <a:off x="10535436" y="4310442"/>
              <a:ext cx="914400"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smtClean="0">
                  <a:solidFill>
                    <a:schemeClr val="dk1"/>
                  </a:solidFill>
                </a:rPr>
                <a:t>2</a:t>
              </a:r>
              <a:endParaRPr lang="en-US" sz="4400" dirty="0">
                <a:solidFill>
                  <a:schemeClr val="dk1"/>
                </a:solidFill>
              </a:endParaRPr>
            </a:p>
          </p:txBody>
        </p:sp>
        <p:cxnSp>
          <p:nvCxnSpPr>
            <p:cNvPr id="27" name="Straight Arrow Connector 26"/>
            <p:cNvCxnSpPr>
              <a:endCxn id="25" idx="2"/>
            </p:cNvCxnSpPr>
            <p:nvPr/>
          </p:nvCxnSpPr>
          <p:spPr>
            <a:xfrm>
              <a:off x="7931132" y="4767642"/>
              <a:ext cx="67133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5" idx="6"/>
              <a:endCxn id="26" idx="2"/>
            </p:cNvCxnSpPr>
            <p:nvPr/>
          </p:nvCxnSpPr>
          <p:spPr>
            <a:xfrm>
              <a:off x="9516864" y="4767642"/>
              <a:ext cx="101857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782821" y="4190599"/>
              <a:ext cx="356188" cy="461665"/>
            </a:xfrm>
            <a:prstGeom prst="rect">
              <a:avLst/>
            </a:prstGeom>
            <a:noFill/>
          </p:spPr>
          <p:txBody>
            <a:bodyPr wrap="none" rtlCol="0">
              <a:spAutoFit/>
            </a:bodyPr>
            <a:lstStyle/>
            <a:p>
              <a:r>
                <a:rPr lang="en-US" sz="2400" dirty="0" smtClean="0"/>
                <a:t>a</a:t>
              </a:r>
              <a:endParaRPr lang="en-US" sz="2400" dirty="0"/>
            </a:p>
          </p:txBody>
        </p:sp>
        <p:cxnSp>
          <p:nvCxnSpPr>
            <p:cNvPr id="30" name="Curved Connector 29"/>
            <p:cNvCxnSpPr>
              <a:stCxn id="26" idx="6"/>
              <a:endCxn id="26" idx="0"/>
            </p:cNvCxnSpPr>
            <p:nvPr/>
          </p:nvCxnSpPr>
          <p:spPr>
            <a:xfrm flipH="1" flipV="1">
              <a:off x="10992636" y="4310442"/>
              <a:ext cx="457200" cy="457200"/>
            </a:xfrm>
            <a:prstGeom prst="curvedConnector4">
              <a:avLst>
                <a:gd name="adj1" fmla="val -50000"/>
                <a:gd name="adj2" fmla="val 15000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1493274" y="3730128"/>
              <a:ext cx="356188" cy="461665"/>
            </a:xfrm>
            <a:prstGeom prst="rect">
              <a:avLst/>
            </a:prstGeom>
            <a:noFill/>
          </p:spPr>
          <p:txBody>
            <a:bodyPr wrap="none" rtlCol="0">
              <a:spAutoFit/>
            </a:bodyPr>
            <a:lstStyle/>
            <a:p>
              <a:r>
                <a:rPr lang="en-US" sz="2400" dirty="0" smtClean="0"/>
                <a:t>b</a:t>
              </a:r>
              <a:endParaRPr lang="en-US" sz="2400" dirty="0"/>
            </a:p>
          </p:txBody>
        </p:sp>
      </p:grpSp>
      <mc:AlternateContent xmlns:mc="http://schemas.openxmlformats.org/markup-compatibility/2006" xmlns:a14="http://schemas.microsoft.com/office/drawing/2010/main">
        <mc:Choice Requires="a14">
          <p:sp>
            <p:nvSpPr>
              <p:cNvPr id="32" name="TextBox 31"/>
              <p:cNvSpPr txBox="1"/>
              <p:nvPr/>
            </p:nvSpPr>
            <p:spPr>
              <a:xfrm>
                <a:off x="8688021" y="5495961"/>
                <a:ext cx="2826260" cy="1200329"/>
              </a:xfrm>
              <a:prstGeom prst="rect">
                <a:avLst/>
              </a:prstGeom>
              <a:noFill/>
            </p:spPr>
            <p:txBody>
              <a:bodyPr wrap="square" rtlCol="0">
                <a:spAutoFit/>
              </a:bodyPr>
              <a:lstStyle/>
              <a:p>
                <a:r>
                  <a:rPr lang="en-US" dirty="0" smtClean="0"/>
                  <a:t>X = {1,2}</a:t>
                </a:r>
              </a:p>
              <a:p>
                <a:r>
                  <a:rPr lang="en-US" dirty="0" smtClean="0"/>
                  <a:t>∑ = {</a:t>
                </a:r>
                <a:r>
                  <a:rPr lang="en-US" dirty="0" err="1" smtClean="0"/>
                  <a:t>a,b</a:t>
                </a:r>
                <a:r>
                  <a:rPr lang="en-US" dirty="0" smtClean="0"/>
                  <a:t>}</a:t>
                </a:r>
              </a:p>
              <a:p>
                <a:pPr algn="r" rtl="1"/>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𝛿</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𝛿</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oMath>
                  </m:oMathPara>
                </a14:m>
                <a:endParaRPr lang="en-US" dirty="0" smtClean="0"/>
              </a:p>
              <a:p>
                <a:r>
                  <a:rPr lang="en-US" dirty="0" smtClean="0"/>
                  <a:t>x</a:t>
                </a:r>
                <a:r>
                  <a:rPr lang="en-US" baseline="-25000" dirty="0" smtClean="0"/>
                  <a:t>0</a:t>
                </a:r>
                <a:r>
                  <a:rPr lang="en-US" dirty="0" smtClean="0"/>
                  <a:t> = 1</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8688021" y="5495961"/>
                <a:ext cx="2826260" cy="1200329"/>
              </a:xfrm>
              <a:prstGeom prst="rect">
                <a:avLst/>
              </a:prstGeom>
              <a:blipFill rotWithShape="0">
                <a:blip r:embed="rId16"/>
                <a:stretch>
                  <a:fillRect l="-1724" t="-3571" b="-7143"/>
                </a:stretch>
              </a:blipFill>
            </p:spPr>
            <p:txBody>
              <a:bodyPr/>
              <a:lstStyle/>
              <a:p>
                <a:r>
                  <a:rPr lang="en-US">
                    <a:noFill/>
                  </a:rPr>
                  <a:t> </a:t>
                </a:r>
              </a:p>
            </p:txBody>
          </p:sp>
        </mc:Fallback>
      </mc:AlternateContent>
      <p:sp>
        <p:nvSpPr>
          <p:cNvPr id="33" name="TextBox 32"/>
          <p:cNvSpPr txBox="1"/>
          <p:nvPr/>
        </p:nvSpPr>
        <p:spPr>
          <a:xfrm>
            <a:off x="8585265" y="4322275"/>
            <a:ext cx="2830390" cy="369332"/>
          </a:xfrm>
          <a:prstGeom prst="rect">
            <a:avLst/>
          </a:prstGeom>
          <a:noFill/>
        </p:spPr>
        <p:txBody>
          <a:bodyPr wrap="none" rtlCol="0">
            <a:spAutoFit/>
          </a:bodyPr>
          <a:lstStyle/>
          <a:p>
            <a:r>
              <a:rPr lang="en-US" b="1" dirty="0" smtClean="0">
                <a:solidFill>
                  <a:srgbClr val="FF0000"/>
                </a:solidFill>
              </a:rPr>
              <a:t>Am illustrative Example:</a:t>
            </a:r>
            <a:endParaRPr lang="en-US" b="1" dirty="0">
              <a:solidFill>
                <a:srgbClr val="FF0000"/>
              </a:solidFill>
            </a:endParaRPr>
          </a:p>
        </p:txBody>
      </p:sp>
    </p:spTree>
    <p:extLst>
      <p:ext uri="{BB962C8B-B14F-4D97-AF65-F5344CB8AC3E}">
        <p14:creationId xmlns:p14="http://schemas.microsoft.com/office/powerpoint/2010/main" val="3947707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325068" y="5589740"/>
            <a:ext cx="2597702" cy="113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6284" y="286567"/>
            <a:ext cx="8596668" cy="1320800"/>
          </a:xfrm>
        </p:spPr>
        <p:txBody>
          <a:bodyPr/>
          <a:lstStyle/>
          <a:p>
            <a:r>
              <a:rPr lang="en-US" dirty="0" smtClean="0"/>
              <a:t>Language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Trace (string) </a:t>
                </a:r>
                <a:r>
                  <a:rPr lang="en-US" dirty="0"/>
                  <a:t>- a sequence of events allowable by the system’s </a:t>
                </a:r>
                <a:r>
                  <a:rPr lang="en-US" dirty="0" smtClean="0"/>
                  <a:t>behavior</a:t>
                </a:r>
              </a:p>
              <a:p>
                <a:pPr marL="0" indent="0">
                  <a:buNone/>
                </a:pPr>
                <a:r>
                  <a:rPr lang="en-US" b="0" dirty="0" smtClean="0"/>
                  <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a14:m>
                <a:r>
                  <a:rPr lang="en-US" dirty="0" smtClean="0"/>
                  <a:t>∑</a:t>
                </a:r>
                <a:endParaRPr lang="en-US" dirty="0"/>
              </a:p>
              <a:p>
                <a:r>
                  <a:rPr lang="en-US" dirty="0" smtClean="0"/>
                  <a:t>language </a:t>
                </a:r>
                <a:r>
                  <a:rPr lang="en-US" dirty="0"/>
                  <a:t>– the set of all system traces which originate at the system’s initial state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𝐺</m:t>
                          </m:r>
                        </m:e>
                      </m:d>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rPr>
                        <m:t>}</m:t>
                      </m:r>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2" t="-942"/>
                </a:stretch>
              </a:blipFill>
            </p:spPr>
            <p:txBody>
              <a:bodyPr/>
              <a:lstStyle/>
              <a:p>
                <a:r>
                  <a:rPr lang="en-US">
                    <a:noFill/>
                  </a:rPr>
                  <a:t> </a:t>
                </a:r>
              </a:p>
            </p:txBody>
          </p:sp>
        </mc:Fallback>
      </mc:AlternateContent>
      <p:sp>
        <p:nvSpPr>
          <p:cNvPr id="4" name="TextBox 3"/>
          <p:cNvSpPr txBox="1"/>
          <p:nvPr/>
        </p:nvSpPr>
        <p:spPr>
          <a:xfrm>
            <a:off x="677334" y="4607943"/>
            <a:ext cx="1144865" cy="369332"/>
          </a:xfrm>
          <a:prstGeom prst="rect">
            <a:avLst/>
          </a:prstGeom>
          <a:noFill/>
        </p:spPr>
        <p:txBody>
          <a:bodyPr wrap="none" rtlCol="0">
            <a:spAutoFit/>
          </a:bodyPr>
          <a:lstStyle/>
          <a:p>
            <a:r>
              <a:rPr lang="en-US" dirty="0" smtClean="0"/>
              <a:t>Example:</a:t>
            </a:r>
            <a:endParaRPr lang="en-US" dirty="0"/>
          </a:p>
        </p:txBody>
      </p:sp>
      <p:sp>
        <p:nvSpPr>
          <p:cNvPr id="6" name="Rectangle 5"/>
          <p:cNvSpPr/>
          <p:nvPr/>
        </p:nvSpPr>
        <p:spPr>
          <a:xfrm>
            <a:off x="451449" y="1270000"/>
            <a:ext cx="8166339" cy="646331"/>
          </a:xfrm>
          <a:prstGeom prst="rect">
            <a:avLst/>
          </a:prstGeom>
        </p:spPr>
        <p:txBody>
          <a:bodyPr wrap="square">
            <a:spAutoFit/>
          </a:bodyPr>
          <a:lstStyle/>
          <a:p>
            <a:r>
              <a:rPr lang="en-US" dirty="0"/>
              <a:t>Definition: the system language is a discrete representation of the system’s behaviors (normal and faulty) in the form of sequences of events</a:t>
            </a:r>
          </a:p>
        </p:txBody>
      </p:sp>
      <p:pic>
        <p:nvPicPr>
          <p:cNvPr id="21" name="Picture 20"/>
          <p:cNvPicPr>
            <a:picLocks noChangeAspect="1"/>
          </p:cNvPicPr>
          <p:nvPr/>
        </p:nvPicPr>
        <p:blipFill>
          <a:blip r:embed="rId3"/>
          <a:stretch>
            <a:fillRect/>
          </a:stretch>
        </p:blipFill>
        <p:spPr>
          <a:xfrm>
            <a:off x="3690955" y="3881178"/>
            <a:ext cx="3987130" cy="1822862"/>
          </a:xfrm>
          <a:prstGeom prst="rect">
            <a:avLst/>
          </a:prstGeom>
        </p:spPr>
      </p:pic>
      <p:sp>
        <p:nvSpPr>
          <p:cNvPr id="22" name="TextBox 21"/>
          <p:cNvSpPr txBox="1"/>
          <p:nvPr/>
        </p:nvSpPr>
        <p:spPr>
          <a:xfrm>
            <a:off x="4815840" y="5704040"/>
            <a:ext cx="1844040" cy="707886"/>
          </a:xfrm>
          <a:prstGeom prst="rect">
            <a:avLst/>
          </a:prstGeom>
          <a:noFill/>
        </p:spPr>
        <p:txBody>
          <a:bodyPr wrap="square" rtlCol="0">
            <a:spAutoFit/>
          </a:bodyPr>
          <a:lstStyle/>
          <a:p>
            <a:r>
              <a:rPr lang="en-US" sz="2000" dirty="0"/>
              <a:t>∑</a:t>
            </a:r>
            <a:r>
              <a:rPr lang="en-US" sz="2000" dirty="0" smtClean="0"/>
              <a:t>= {</a:t>
            </a:r>
            <a:r>
              <a:rPr lang="en-US" sz="2000" dirty="0" err="1" smtClean="0"/>
              <a:t>a,b</a:t>
            </a:r>
            <a:r>
              <a:rPr lang="en-US" sz="2000" dirty="0" smtClean="0"/>
              <a:t>}</a:t>
            </a:r>
          </a:p>
          <a:p>
            <a:r>
              <a:rPr lang="en-US" sz="2000" dirty="0" smtClean="0"/>
              <a:t>L ={a, ab*}</a:t>
            </a:r>
            <a:endParaRPr lang="en-US" sz="2000" dirty="0"/>
          </a:p>
        </p:txBody>
      </p:sp>
      <p:pic>
        <p:nvPicPr>
          <p:cNvPr id="24" name="Picture 23"/>
          <p:cNvPicPr>
            <a:picLocks noChangeAspect="1"/>
          </p:cNvPicPr>
          <p:nvPr/>
        </p:nvPicPr>
        <p:blipFill>
          <a:blip r:embed="rId4"/>
          <a:stretch>
            <a:fillRect/>
          </a:stretch>
        </p:blipFill>
        <p:spPr>
          <a:xfrm>
            <a:off x="8617788" y="0"/>
            <a:ext cx="3574212" cy="1758740"/>
          </a:xfrm>
          <a:prstGeom prst="rect">
            <a:avLst/>
          </a:prstGeom>
        </p:spPr>
      </p:pic>
    </p:spTree>
    <p:extLst>
      <p:ext uri="{BB962C8B-B14F-4D97-AF65-F5344CB8AC3E}">
        <p14:creationId xmlns:p14="http://schemas.microsoft.com/office/powerpoint/2010/main" val="35312037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Projection</a:t>
            </a:r>
            <a:endParaRPr lang="en-US" dirty="0"/>
          </a:p>
        </p:txBody>
      </p:sp>
      <p:graphicFrame>
        <p:nvGraphicFramePr>
          <p:cNvPr id="6" name="Content Placeholder 5"/>
          <p:cNvGraphicFramePr>
            <a:graphicFrameLocks noGrp="1" noChangeAspect="1"/>
          </p:cNvGraphicFramePr>
          <p:nvPr>
            <p:ph idx="1"/>
            <p:extLst>
              <p:ext uri="{D42A27DB-BD31-4B8C-83A1-F6EECF244321}">
                <p14:modId xmlns:p14="http://schemas.microsoft.com/office/powerpoint/2010/main" val="3022236824"/>
              </p:ext>
            </p:extLst>
          </p:nvPr>
        </p:nvGraphicFramePr>
        <p:xfrm>
          <a:off x="2481460" y="5288550"/>
          <a:ext cx="2976412" cy="475682"/>
        </p:xfrm>
        <a:graphic>
          <a:graphicData uri="http://schemas.openxmlformats.org/presentationml/2006/ole">
            <mc:AlternateContent xmlns:mc="http://schemas.openxmlformats.org/markup-compatibility/2006">
              <mc:Choice xmlns:v="urn:schemas-microsoft-com:vml" Requires="v">
                <p:oleObj spid="_x0000_s14444" name="Equation" r:id="rId3" imgW="1269720" imgH="203040" progId="Equation.DSMT4">
                  <p:embed/>
                </p:oleObj>
              </mc:Choice>
              <mc:Fallback>
                <p:oleObj name="Equation" r:id="rId3" imgW="1269720" imgH="203040" progId="Equation.DSMT4">
                  <p:embed/>
                  <p:pic>
                    <p:nvPicPr>
                      <p:cNvPr id="0" name=""/>
                      <p:cNvPicPr/>
                      <p:nvPr/>
                    </p:nvPicPr>
                    <p:blipFill>
                      <a:blip r:embed="rId4"/>
                      <a:stretch>
                        <a:fillRect/>
                      </a:stretch>
                    </p:blipFill>
                    <p:spPr>
                      <a:xfrm>
                        <a:off x="2481460" y="5288550"/>
                        <a:ext cx="2976412" cy="475682"/>
                      </a:xfrm>
                      <a:prstGeom prst="rect">
                        <a:avLst/>
                      </a:prstGeom>
                    </p:spPr>
                  </p:pic>
                </p:oleObj>
              </mc:Fallback>
            </mc:AlternateContent>
          </a:graphicData>
        </a:graphic>
      </p:graphicFrame>
      <p:pic>
        <p:nvPicPr>
          <p:cNvPr id="3" name="Picture 2"/>
          <p:cNvPicPr>
            <a:picLocks noChangeAspect="1"/>
          </p:cNvPicPr>
          <p:nvPr/>
        </p:nvPicPr>
        <p:blipFill>
          <a:blip r:embed="rId5"/>
          <a:stretch>
            <a:fillRect/>
          </a:stretch>
        </p:blipFill>
        <p:spPr>
          <a:xfrm>
            <a:off x="9626835" y="0"/>
            <a:ext cx="2565164" cy="2176461"/>
          </a:xfrm>
          <a:prstGeom prst="rect">
            <a:avLst/>
          </a:prstGeom>
        </p:spPr>
      </p:pic>
      <p:sp>
        <p:nvSpPr>
          <p:cNvPr id="4" name="TextBox 3"/>
          <p:cNvSpPr txBox="1"/>
          <p:nvPr/>
        </p:nvSpPr>
        <p:spPr>
          <a:xfrm>
            <a:off x="102747" y="1775025"/>
            <a:ext cx="974584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Our purpose is to diagnose unobservable faults from </a:t>
            </a:r>
            <a:r>
              <a:rPr lang="en-US" dirty="0" smtClean="0"/>
              <a:t>the observable </a:t>
            </a:r>
            <a:r>
              <a:rPr lang="en-US" dirty="0"/>
              <a:t>behavior of the system. </a:t>
            </a:r>
            <a:endParaRPr lang="en-US" dirty="0" smtClean="0"/>
          </a:p>
          <a:p>
            <a:pPr marL="285750" indent="-285750">
              <a:buFont typeface="Arial" panose="020B0604020202020204" pitchFamily="34" charset="0"/>
              <a:buChar char="•"/>
            </a:pPr>
            <a:r>
              <a:rPr lang="en-US" dirty="0" smtClean="0"/>
              <a:t>The </a:t>
            </a:r>
            <a:r>
              <a:rPr lang="en-US" dirty="0"/>
              <a:t>system’s </a:t>
            </a:r>
            <a:r>
              <a:rPr lang="en-US" dirty="0" smtClean="0"/>
              <a:t>observable behavior </a:t>
            </a:r>
            <a:r>
              <a:rPr lang="en-US" dirty="0"/>
              <a:t>can be described by the natural </a:t>
            </a:r>
            <a:r>
              <a:rPr lang="en-US" dirty="0" smtClean="0"/>
              <a:t>projection </a:t>
            </a:r>
            <a:r>
              <a:rPr lang="en-US" dirty="0"/>
              <a:t>of </a:t>
            </a:r>
            <a:r>
              <a:rPr lang="en-US" dirty="0" smtClean="0"/>
              <a:t>the system’s </a:t>
            </a:r>
            <a:r>
              <a:rPr lang="en-US" dirty="0"/>
              <a:t>language to the observable event set of the system</a:t>
            </a:r>
            <a:r>
              <a:rPr lang="en-US" dirty="0" smtClean="0"/>
              <a:t>. </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374237528"/>
              </p:ext>
            </p:extLst>
          </p:nvPr>
        </p:nvGraphicFramePr>
        <p:xfrm>
          <a:off x="6768040" y="2583981"/>
          <a:ext cx="1942539" cy="460261"/>
        </p:xfrm>
        <a:graphic>
          <a:graphicData uri="http://schemas.openxmlformats.org/presentationml/2006/ole">
            <mc:AlternateContent xmlns:mc="http://schemas.openxmlformats.org/markup-compatibility/2006">
              <mc:Choice xmlns:v="urn:schemas-microsoft-com:vml" Requires="v">
                <p:oleObj spid="_x0000_s14445" name="Equation" r:id="rId6" imgW="736560" imgH="241200" progId="Equation.DSMT4">
                  <p:embed/>
                </p:oleObj>
              </mc:Choice>
              <mc:Fallback>
                <p:oleObj name="Equation" r:id="rId6" imgW="736560" imgH="241200" progId="Equation.DSMT4">
                  <p:embed/>
                  <p:pic>
                    <p:nvPicPr>
                      <p:cNvPr id="0" name=""/>
                      <p:cNvPicPr/>
                      <p:nvPr/>
                    </p:nvPicPr>
                    <p:blipFill>
                      <a:blip r:embed="rId7"/>
                      <a:stretch>
                        <a:fillRect/>
                      </a:stretch>
                    </p:blipFill>
                    <p:spPr>
                      <a:xfrm>
                        <a:off x="6768040" y="2583981"/>
                        <a:ext cx="1942539" cy="460261"/>
                      </a:xfrm>
                      <a:prstGeom prst="rect">
                        <a:avLst/>
                      </a:prstGeom>
                    </p:spPr>
                  </p:pic>
                </p:oleObj>
              </mc:Fallback>
            </mc:AlternateContent>
          </a:graphicData>
        </a:graphic>
      </p:graphicFrame>
      <p:sp>
        <p:nvSpPr>
          <p:cNvPr id="20" name="TextBox 19"/>
          <p:cNvSpPr txBox="1"/>
          <p:nvPr/>
        </p:nvSpPr>
        <p:spPr>
          <a:xfrm>
            <a:off x="11633230" y="4372495"/>
            <a:ext cx="291556" cy="369332"/>
          </a:xfrm>
          <a:prstGeom prst="rect">
            <a:avLst/>
          </a:prstGeom>
          <a:noFill/>
        </p:spPr>
        <p:txBody>
          <a:bodyPr wrap="square" rtlCol="0">
            <a:spAutoFit/>
          </a:bodyPr>
          <a:lstStyle/>
          <a:p>
            <a:r>
              <a:rPr lang="en-US" dirty="0" smtClean="0"/>
              <a:t>b</a:t>
            </a:r>
            <a:endParaRPr lang="en-US" dirty="0"/>
          </a:p>
        </p:txBody>
      </p:sp>
      <p:graphicFrame>
        <p:nvGraphicFramePr>
          <p:cNvPr id="21" name="Content Placeholder 5"/>
          <p:cNvGraphicFramePr>
            <a:graphicFrameLocks noChangeAspect="1"/>
          </p:cNvGraphicFramePr>
          <p:nvPr>
            <p:extLst>
              <p:ext uri="{D42A27DB-BD31-4B8C-83A1-F6EECF244321}">
                <p14:modId xmlns:p14="http://schemas.microsoft.com/office/powerpoint/2010/main" val="2743322205"/>
              </p:ext>
            </p:extLst>
          </p:nvPr>
        </p:nvGraphicFramePr>
        <p:xfrm>
          <a:off x="1888261" y="3052398"/>
          <a:ext cx="4976211" cy="1819860"/>
        </p:xfrm>
        <a:graphic>
          <a:graphicData uri="http://schemas.openxmlformats.org/presentationml/2006/ole">
            <mc:AlternateContent xmlns:mc="http://schemas.openxmlformats.org/markup-compatibility/2006">
              <mc:Choice xmlns:v="urn:schemas-microsoft-com:vml" Requires="v">
                <p:oleObj spid="_x0000_s14446" name="Equation" r:id="rId8" imgW="2501640" imgH="914400" progId="Equation.DSMT4">
                  <p:embed/>
                </p:oleObj>
              </mc:Choice>
              <mc:Fallback>
                <p:oleObj name="Equation" r:id="rId8" imgW="2501640" imgH="914400" progId="Equation.DSMT4">
                  <p:embed/>
                  <p:pic>
                    <p:nvPicPr>
                      <p:cNvPr id="0" name=""/>
                      <p:cNvPicPr/>
                      <p:nvPr/>
                    </p:nvPicPr>
                    <p:blipFill>
                      <a:blip r:embed="rId9"/>
                      <a:stretch>
                        <a:fillRect/>
                      </a:stretch>
                    </p:blipFill>
                    <p:spPr>
                      <a:xfrm>
                        <a:off x="1888261" y="3052398"/>
                        <a:ext cx="4976211" cy="1819860"/>
                      </a:xfrm>
                      <a:prstGeom prst="rect">
                        <a:avLst/>
                      </a:prstGeom>
                    </p:spPr>
                  </p:pic>
                </p:oleObj>
              </mc:Fallback>
            </mc:AlternateContent>
          </a:graphicData>
        </a:graphic>
      </p:graphicFrame>
      <p:sp>
        <p:nvSpPr>
          <p:cNvPr id="22" name="Rectangle 21"/>
          <p:cNvSpPr/>
          <p:nvPr/>
        </p:nvSpPr>
        <p:spPr>
          <a:xfrm>
            <a:off x="542811" y="4919218"/>
            <a:ext cx="5681363" cy="369332"/>
          </a:xfrm>
          <a:prstGeom prst="rect">
            <a:avLst/>
          </a:prstGeom>
        </p:spPr>
        <p:txBody>
          <a:bodyPr wrap="none">
            <a:spAutoFit/>
          </a:bodyPr>
          <a:lstStyle/>
          <a:p>
            <a:r>
              <a:rPr lang="en-US" dirty="0" smtClean="0"/>
              <a:t>Extension of the natural projection to the languages:</a:t>
            </a:r>
            <a:endParaRPr lang="en-US" dirty="0"/>
          </a:p>
        </p:txBody>
      </p:sp>
      <p:sp>
        <p:nvSpPr>
          <p:cNvPr id="25" name="Rectangle 24"/>
          <p:cNvSpPr/>
          <p:nvPr/>
        </p:nvSpPr>
        <p:spPr>
          <a:xfrm>
            <a:off x="8030724" y="3324924"/>
            <a:ext cx="4057650" cy="349515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8107312" y="3409832"/>
            <a:ext cx="2830390" cy="369332"/>
          </a:xfrm>
          <a:prstGeom prst="rect">
            <a:avLst/>
          </a:prstGeom>
          <a:noFill/>
        </p:spPr>
        <p:txBody>
          <a:bodyPr wrap="none" rtlCol="0">
            <a:spAutoFit/>
          </a:bodyPr>
          <a:lstStyle/>
          <a:p>
            <a:r>
              <a:rPr lang="en-US" b="1" dirty="0" smtClean="0">
                <a:solidFill>
                  <a:srgbClr val="FF0000"/>
                </a:solidFill>
              </a:rPr>
              <a:t>Am illustrative Example:</a:t>
            </a:r>
            <a:endParaRPr lang="en-US" b="1" dirty="0">
              <a:solidFill>
                <a:srgbClr val="FF0000"/>
              </a:solidFill>
            </a:endParaRPr>
          </a:p>
        </p:txBody>
      </p:sp>
      <p:grpSp>
        <p:nvGrpSpPr>
          <p:cNvPr id="37" name="Group 36"/>
          <p:cNvGrpSpPr/>
          <p:nvPr/>
        </p:nvGrpSpPr>
        <p:grpSpPr>
          <a:xfrm>
            <a:off x="8389370" y="3879812"/>
            <a:ext cx="3338288" cy="795135"/>
            <a:chOff x="3282095" y="2909585"/>
            <a:chExt cx="5711124" cy="1038845"/>
          </a:xfrm>
        </p:grpSpPr>
        <p:sp>
          <p:nvSpPr>
            <p:cNvPr id="38" name="Oval 37"/>
            <p:cNvSpPr/>
            <p:nvPr/>
          </p:nvSpPr>
          <p:spPr>
            <a:xfrm>
              <a:off x="3953427" y="3034030"/>
              <a:ext cx="914400"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a:t>
              </a:r>
              <a:endParaRPr lang="en-US" dirty="0"/>
            </a:p>
          </p:txBody>
        </p:sp>
        <p:sp>
          <p:nvSpPr>
            <p:cNvPr id="39" name="Oval 38"/>
            <p:cNvSpPr/>
            <p:nvPr/>
          </p:nvSpPr>
          <p:spPr>
            <a:xfrm>
              <a:off x="8078819" y="3030444"/>
              <a:ext cx="914400"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p>
          </p:txBody>
        </p:sp>
        <p:cxnSp>
          <p:nvCxnSpPr>
            <p:cNvPr id="40" name="Straight Arrow Connector 39"/>
            <p:cNvCxnSpPr/>
            <p:nvPr/>
          </p:nvCxnSpPr>
          <p:spPr>
            <a:xfrm>
              <a:off x="3282095" y="3534410"/>
              <a:ext cx="67133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44" idx="2"/>
            </p:cNvCxnSpPr>
            <p:nvPr/>
          </p:nvCxnSpPr>
          <p:spPr>
            <a:xfrm>
              <a:off x="4722621" y="3491230"/>
              <a:ext cx="1278509"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220659" y="2909585"/>
              <a:ext cx="524348" cy="482533"/>
            </a:xfrm>
            <a:prstGeom prst="rect">
              <a:avLst/>
            </a:prstGeom>
            <a:noFill/>
          </p:spPr>
          <p:txBody>
            <a:bodyPr wrap="none" rtlCol="0">
              <a:spAutoFit/>
            </a:bodyPr>
            <a:lstStyle/>
            <a:p>
              <a:r>
                <a:rPr lang="en-US" dirty="0" smtClean="0"/>
                <a:t>a</a:t>
              </a:r>
              <a:endParaRPr lang="en-US" dirty="0"/>
            </a:p>
          </p:txBody>
        </p:sp>
        <p:cxnSp>
          <p:nvCxnSpPr>
            <p:cNvPr id="43" name="Curved Connector 42"/>
            <p:cNvCxnSpPr>
              <a:stCxn id="39" idx="6"/>
              <a:endCxn id="39" idx="0"/>
            </p:cNvCxnSpPr>
            <p:nvPr/>
          </p:nvCxnSpPr>
          <p:spPr>
            <a:xfrm flipH="1" flipV="1">
              <a:off x="8536019" y="3030444"/>
              <a:ext cx="457200" cy="457200"/>
            </a:xfrm>
            <a:prstGeom prst="curvedConnector4">
              <a:avLst>
                <a:gd name="adj1" fmla="val -50000"/>
                <a:gd name="adj2" fmla="val 150000"/>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6001130" y="3034030"/>
              <a:ext cx="914400"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p>
          </p:txBody>
        </p:sp>
        <p:cxnSp>
          <p:nvCxnSpPr>
            <p:cNvPr id="45" name="Straight Arrow Connector 44"/>
            <p:cNvCxnSpPr>
              <a:stCxn id="44" idx="6"/>
              <a:endCxn id="39" idx="2"/>
            </p:cNvCxnSpPr>
            <p:nvPr/>
          </p:nvCxnSpPr>
          <p:spPr>
            <a:xfrm flipV="1">
              <a:off x="6915530" y="3487644"/>
              <a:ext cx="1163289" cy="358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339813" y="2972983"/>
              <a:ext cx="532577" cy="482533"/>
            </a:xfrm>
            <a:prstGeom prst="rect">
              <a:avLst/>
            </a:prstGeom>
            <a:noFill/>
          </p:spPr>
          <p:txBody>
            <a:bodyPr wrap="none" rtlCol="0">
              <a:spAutoFit/>
            </a:bodyPr>
            <a:lstStyle/>
            <a:p>
              <a:r>
                <a:rPr lang="en-US" dirty="0"/>
                <a:t>u</a:t>
              </a:r>
            </a:p>
          </p:txBody>
        </p:sp>
      </p:grpSp>
      <p:sp>
        <p:nvSpPr>
          <p:cNvPr id="47" name="Rectangle 46"/>
          <p:cNvSpPr/>
          <p:nvPr/>
        </p:nvSpPr>
        <p:spPr>
          <a:xfrm>
            <a:off x="8389370" y="4798241"/>
            <a:ext cx="3682355" cy="1851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TextBox 47"/>
              <p:cNvSpPr txBox="1"/>
              <p:nvPr/>
            </p:nvSpPr>
            <p:spPr>
              <a:xfrm>
                <a:off x="8718925" y="5177058"/>
                <a:ext cx="3352800" cy="1661930"/>
              </a:xfrm>
              <a:prstGeom prst="rect">
                <a:avLst/>
              </a:prstGeom>
              <a:noFill/>
            </p:spPr>
            <p:txBody>
              <a:bodyPr wrap="square" rtlCol="0">
                <a:spAutoFit/>
              </a:bodyPr>
              <a:lstStyle/>
              <a:p>
                <a:r>
                  <a:rPr lang="en-US" sz="2000" dirty="0" smtClean="0">
                    <a:latin typeface="Trebuchet MS" panose="020B0603020202020204" pitchFamily="34" charset="0"/>
                  </a:rPr>
                  <a:t>∑</a:t>
                </a:r>
                <a:r>
                  <a:rPr lang="en-US" sz="2000" baseline="-25000" dirty="0" smtClean="0"/>
                  <a:t>o</a:t>
                </a:r>
                <a:r>
                  <a:rPr lang="en-US" sz="2000" dirty="0" smtClean="0"/>
                  <a:t>= {</a:t>
                </a:r>
                <a:r>
                  <a:rPr lang="en-US" sz="2000" dirty="0" err="1" smtClean="0"/>
                  <a:t>a,b</a:t>
                </a:r>
                <a:r>
                  <a:rPr lang="en-US" sz="2000" dirty="0" smtClean="0"/>
                  <a:t>}, </a:t>
                </a:r>
                <a:r>
                  <a:rPr lang="en-US" sz="2000" dirty="0" smtClean="0">
                    <a:latin typeface="Trebuchet MS" panose="020B0603020202020204" pitchFamily="34" charset="0"/>
                  </a:rPr>
                  <a:t>∑</a:t>
                </a:r>
                <a:r>
                  <a:rPr lang="en-US" sz="2000" baseline="-25000" dirty="0" smtClean="0"/>
                  <a:t>u</a:t>
                </a:r>
                <a:r>
                  <a:rPr lang="en-US" sz="2000" dirty="0" smtClean="0"/>
                  <a:t>={u}</a:t>
                </a:r>
              </a:p>
              <a:p>
                <a:r>
                  <a:rPr lang="en-US" sz="2000" dirty="0" smtClean="0"/>
                  <a:t>L ={a, </a:t>
                </a:r>
                <a:r>
                  <a:rPr lang="en-US" sz="2000" dirty="0" err="1" smtClean="0"/>
                  <a:t>au,aub</a:t>
                </a:r>
                <a:r>
                  <a:rPr lang="en-US" sz="2000" dirty="0" smtClean="0"/>
                  <a:t>*}</a:t>
                </a:r>
              </a:p>
              <a:p>
                <a:r>
                  <a:rPr lang="en-US" sz="2000" dirty="0" smtClean="0"/>
                  <a:t>P(L)= {</a:t>
                </a:r>
                <a:r>
                  <a:rPr lang="en-US" sz="2000" dirty="0" err="1" smtClean="0"/>
                  <a:t>a,ab</a:t>
                </a:r>
                <a:r>
                  <a:rPr lang="en-US" sz="2000" dirty="0" smtClean="0"/>
                  <a:t>*}</a:t>
                </a:r>
              </a:p>
              <a:p>
                <a14:m>
                  <m:oMath xmlns:m="http://schemas.openxmlformats.org/officeDocument/2006/math">
                    <m:sSubSup>
                      <m:sSubSupPr>
                        <m:ctrlPr>
                          <a:rPr lang="en-US" sz="2000" i="1" dirty="0" smtClean="0">
                            <a:latin typeface="Cambria Math" panose="02040503050406030204" pitchFamily="18" charset="0"/>
                          </a:rPr>
                        </m:ctrlPr>
                      </m:sSubSupPr>
                      <m:e>
                        <m:r>
                          <a:rPr lang="en-US" sz="2000" b="0" i="1" dirty="0" smtClean="0">
                            <a:latin typeface="Cambria Math" panose="02040503050406030204" pitchFamily="18" charset="0"/>
                          </a:rPr>
                          <m:t>𝑃</m:t>
                        </m:r>
                      </m:e>
                      <m:sub>
                        <m:r>
                          <a:rPr lang="en-US" sz="2000" b="0" i="1" dirty="0" smtClean="0">
                            <a:latin typeface="Cambria Math" panose="02040503050406030204" pitchFamily="18" charset="0"/>
                          </a:rPr>
                          <m:t>𝐿</m:t>
                        </m:r>
                      </m:sub>
                      <m:sup>
                        <m:r>
                          <a:rPr lang="en-US" sz="2000" b="0" i="1" dirty="0" smtClean="0">
                            <a:latin typeface="Cambria Math" panose="02040503050406030204" pitchFamily="18" charset="0"/>
                          </a:rPr>
                          <m:t>−1</m:t>
                        </m:r>
                      </m:sup>
                    </m:sSubSup>
                  </m:oMath>
                </a14:m>
                <a:r>
                  <a:rPr lang="en-US" sz="2000" dirty="0" smtClean="0"/>
                  <a:t>(a)= </a:t>
                </a:r>
                <a:r>
                  <a:rPr lang="en-US" sz="2000" dirty="0"/>
                  <a:t>{</a:t>
                </a:r>
                <a:r>
                  <a:rPr lang="en-US" sz="2000" dirty="0" err="1" smtClean="0"/>
                  <a:t>a,au</a:t>
                </a:r>
                <a:r>
                  <a:rPr lang="en-US" sz="2000" dirty="0" smtClean="0"/>
                  <a:t>}</a:t>
                </a:r>
                <a:endParaRPr lang="en-US" sz="2000" dirty="0"/>
              </a:p>
              <a:p>
                <a:endParaRPr lang="en-US" sz="2000" dirty="0"/>
              </a:p>
            </p:txBody>
          </p:sp>
        </mc:Choice>
        <mc:Fallback xmlns="">
          <p:sp>
            <p:nvSpPr>
              <p:cNvPr id="48" name="TextBox 47"/>
              <p:cNvSpPr txBox="1">
                <a:spLocks noRot="1" noChangeAspect="1" noMove="1" noResize="1" noEditPoints="1" noAdjustHandles="1" noChangeArrowheads="1" noChangeShapeType="1" noTextEdit="1"/>
              </p:cNvSpPr>
              <p:nvPr/>
            </p:nvSpPr>
            <p:spPr>
              <a:xfrm>
                <a:off x="8718925" y="5177058"/>
                <a:ext cx="3352800" cy="1661930"/>
              </a:xfrm>
              <a:prstGeom prst="rect">
                <a:avLst/>
              </a:prstGeom>
              <a:blipFill rotWithShape="0">
                <a:blip r:embed="rId10"/>
                <a:stretch>
                  <a:fillRect l="-1818" t="-2198"/>
                </a:stretch>
              </a:blipFill>
            </p:spPr>
            <p:txBody>
              <a:bodyPr/>
              <a:lstStyle/>
              <a:p>
                <a:r>
                  <a:rPr lang="en-US">
                    <a:noFill/>
                  </a:rPr>
                  <a:t> </a:t>
                </a:r>
              </a:p>
            </p:txBody>
          </p:sp>
        </mc:Fallback>
      </mc:AlternateContent>
      <p:sp>
        <p:nvSpPr>
          <p:cNvPr id="49" name="Rectangle 48"/>
          <p:cNvSpPr/>
          <p:nvPr/>
        </p:nvSpPr>
        <p:spPr>
          <a:xfrm>
            <a:off x="8692735" y="4826481"/>
            <a:ext cx="1213794" cy="369332"/>
          </a:xfrm>
          <a:prstGeom prst="rect">
            <a:avLst/>
          </a:prstGeom>
        </p:spPr>
        <p:txBody>
          <a:bodyPr wrap="none">
            <a:spAutoFit/>
          </a:bodyPr>
          <a:lstStyle/>
          <a:p>
            <a:r>
              <a:rPr lang="en-US" dirty="0" smtClean="0"/>
              <a:t>∑= </a:t>
            </a:r>
            <a:r>
              <a:rPr lang="en-US" dirty="0"/>
              <a:t>{</a:t>
            </a:r>
            <a:r>
              <a:rPr lang="en-US" dirty="0" err="1"/>
              <a:t>a,b,u</a:t>
            </a:r>
            <a:r>
              <a:rPr lang="en-US" dirty="0"/>
              <a:t>}</a:t>
            </a:r>
          </a:p>
        </p:txBody>
      </p:sp>
      <p:graphicFrame>
        <p:nvGraphicFramePr>
          <p:cNvPr id="50" name="Content Placeholder 3"/>
          <p:cNvGraphicFramePr>
            <a:graphicFrameLocks noChangeAspect="1"/>
          </p:cNvGraphicFramePr>
          <p:nvPr>
            <p:extLst>
              <p:ext uri="{D42A27DB-BD31-4B8C-83A1-F6EECF244321}">
                <p14:modId xmlns:p14="http://schemas.microsoft.com/office/powerpoint/2010/main" val="1574690771"/>
              </p:ext>
            </p:extLst>
          </p:nvPr>
        </p:nvGraphicFramePr>
        <p:xfrm>
          <a:off x="3744579" y="6133564"/>
          <a:ext cx="4170213" cy="604840"/>
        </p:xfrm>
        <a:graphic>
          <a:graphicData uri="http://schemas.openxmlformats.org/presentationml/2006/ole">
            <mc:AlternateContent xmlns:mc="http://schemas.openxmlformats.org/markup-compatibility/2006">
              <mc:Choice xmlns:v="urn:schemas-microsoft-com:vml" Requires="v">
                <p:oleObj spid="_x0000_s14447" name="Equation" r:id="rId11" imgW="1663560" imgH="241200" progId="Equation.DSMT4">
                  <p:embed/>
                </p:oleObj>
              </mc:Choice>
              <mc:Fallback>
                <p:oleObj name="Equation" r:id="rId11" imgW="1663560" imgH="241200" progId="Equation.DSMT4">
                  <p:embed/>
                  <p:pic>
                    <p:nvPicPr>
                      <p:cNvPr id="0" name=""/>
                      <p:cNvPicPr/>
                      <p:nvPr/>
                    </p:nvPicPr>
                    <p:blipFill>
                      <a:blip r:embed="rId12"/>
                      <a:stretch>
                        <a:fillRect/>
                      </a:stretch>
                    </p:blipFill>
                    <p:spPr>
                      <a:xfrm>
                        <a:off x="3744579" y="6133564"/>
                        <a:ext cx="4170213" cy="604840"/>
                      </a:xfrm>
                      <a:prstGeom prst="rect">
                        <a:avLst/>
                      </a:prstGeom>
                    </p:spPr>
                  </p:pic>
                </p:oleObj>
              </mc:Fallback>
            </mc:AlternateContent>
          </a:graphicData>
        </a:graphic>
      </p:graphicFrame>
      <p:sp>
        <p:nvSpPr>
          <p:cNvPr id="51" name="Rectangle 50"/>
          <p:cNvSpPr/>
          <p:nvPr/>
        </p:nvSpPr>
        <p:spPr>
          <a:xfrm>
            <a:off x="515810" y="6280708"/>
            <a:ext cx="3228769" cy="369332"/>
          </a:xfrm>
          <a:prstGeom prst="rect">
            <a:avLst/>
          </a:prstGeom>
        </p:spPr>
        <p:txBody>
          <a:bodyPr wrap="none">
            <a:spAutoFit/>
          </a:bodyPr>
          <a:lstStyle/>
          <a:p>
            <a:r>
              <a:rPr lang="en-US" dirty="0" smtClean="0"/>
              <a:t>Inverse of natural </a:t>
            </a:r>
            <a:r>
              <a:rPr lang="en-US" dirty="0"/>
              <a:t>projection </a:t>
            </a:r>
          </a:p>
        </p:txBody>
      </p:sp>
      <p:sp>
        <p:nvSpPr>
          <p:cNvPr id="52" name="TextBox 51"/>
          <p:cNvSpPr txBox="1"/>
          <p:nvPr/>
        </p:nvSpPr>
        <p:spPr>
          <a:xfrm>
            <a:off x="11716586" y="3492918"/>
            <a:ext cx="448376" cy="460491"/>
          </a:xfrm>
          <a:prstGeom prst="rect">
            <a:avLst/>
          </a:prstGeom>
          <a:noFill/>
        </p:spPr>
        <p:txBody>
          <a:bodyPr wrap="square" rtlCol="0">
            <a:spAutoFit/>
          </a:bodyPr>
          <a:lstStyle/>
          <a:p>
            <a:r>
              <a:rPr lang="en-US" sz="2400" dirty="0"/>
              <a:t>b</a:t>
            </a:r>
          </a:p>
        </p:txBody>
      </p:sp>
    </p:spTree>
    <p:extLst>
      <p:ext uri="{BB962C8B-B14F-4D97-AF65-F5344CB8AC3E}">
        <p14:creationId xmlns:p14="http://schemas.microsoft.com/office/powerpoint/2010/main" val="8406263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within DES Framework</a:t>
            </a:r>
            <a:endParaRPr lang="en-US" dirty="0"/>
          </a:p>
        </p:txBody>
      </p:sp>
      <p:sp>
        <p:nvSpPr>
          <p:cNvPr id="18" name="Rectangle 17"/>
          <p:cNvSpPr/>
          <p:nvPr/>
        </p:nvSpPr>
        <p:spPr>
          <a:xfrm>
            <a:off x="53689" y="2435886"/>
            <a:ext cx="2027434" cy="88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Plant</a:t>
            </a:r>
          </a:p>
          <a:p>
            <a:pPr algn="ctr"/>
            <a:endParaRPr lang="en-US" dirty="0"/>
          </a:p>
        </p:txBody>
      </p:sp>
      <p:sp>
        <p:nvSpPr>
          <p:cNvPr id="19" name="Rectangle 18"/>
          <p:cNvSpPr/>
          <p:nvPr/>
        </p:nvSpPr>
        <p:spPr>
          <a:xfrm>
            <a:off x="3164839" y="2076450"/>
            <a:ext cx="1716657"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Natural Projection</a:t>
            </a:r>
            <a:endParaRPr lang="en-US" dirty="0"/>
          </a:p>
        </p:txBody>
      </p:sp>
      <p:sp>
        <p:nvSpPr>
          <p:cNvPr id="20" name="Rectangle 19"/>
          <p:cNvSpPr/>
          <p:nvPr/>
        </p:nvSpPr>
        <p:spPr>
          <a:xfrm>
            <a:off x="6059361" y="2435885"/>
            <a:ext cx="1716657" cy="88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Diagnoser</a:t>
            </a:r>
            <a:endParaRPr lang="en-US" dirty="0"/>
          </a:p>
        </p:txBody>
      </p:sp>
      <p:cxnSp>
        <p:nvCxnSpPr>
          <p:cNvPr id="21" name="Straight Arrow Connector 20"/>
          <p:cNvCxnSpPr>
            <a:stCxn id="18" idx="3"/>
            <a:endCxn id="19" idx="1"/>
          </p:cNvCxnSpPr>
          <p:nvPr/>
        </p:nvCxnSpPr>
        <p:spPr>
          <a:xfrm flipV="1">
            <a:off x="2081123" y="2876550"/>
            <a:ext cx="1083716" cy="3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3"/>
            <a:endCxn id="20" idx="1"/>
          </p:cNvCxnSpPr>
          <p:nvPr/>
        </p:nvCxnSpPr>
        <p:spPr>
          <a:xfrm>
            <a:off x="4881496" y="2876550"/>
            <a:ext cx="1177865" cy="3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776018" y="2880145"/>
            <a:ext cx="46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3256326654"/>
              </p:ext>
            </p:extLst>
          </p:nvPr>
        </p:nvGraphicFramePr>
        <p:xfrm>
          <a:off x="53689" y="2880145"/>
          <a:ext cx="1989138" cy="442913"/>
        </p:xfrm>
        <a:graphic>
          <a:graphicData uri="http://schemas.openxmlformats.org/presentationml/2006/ole">
            <mc:AlternateContent xmlns:mc="http://schemas.openxmlformats.org/markup-compatibility/2006">
              <mc:Choice xmlns:v="urn:schemas-microsoft-com:vml" Requires="v">
                <p:oleObj spid="_x0000_s17489" name="Equation" r:id="rId3" imgW="1028520" imgH="228600" progId="Equation.DSMT4">
                  <p:embed/>
                </p:oleObj>
              </mc:Choice>
              <mc:Fallback>
                <p:oleObj name="Equation" r:id="rId3" imgW="1028520" imgH="228600" progId="Equation.DSMT4">
                  <p:embed/>
                  <p:pic>
                    <p:nvPicPr>
                      <p:cNvPr id="0" name=""/>
                      <p:cNvPicPr/>
                      <p:nvPr/>
                    </p:nvPicPr>
                    <p:blipFill>
                      <a:blip r:embed="rId4"/>
                      <a:stretch>
                        <a:fillRect/>
                      </a:stretch>
                    </p:blipFill>
                    <p:spPr>
                      <a:xfrm>
                        <a:off x="53689" y="2880145"/>
                        <a:ext cx="1989138" cy="442913"/>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387481870"/>
              </p:ext>
            </p:extLst>
          </p:nvPr>
        </p:nvGraphicFramePr>
        <p:xfrm>
          <a:off x="2222567" y="2490280"/>
          <a:ext cx="687386" cy="393700"/>
        </p:xfrm>
        <a:graphic>
          <a:graphicData uri="http://schemas.openxmlformats.org/presentationml/2006/ole">
            <mc:AlternateContent xmlns:mc="http://schemas.openxmlformats.org/markup-compatibility/2006">
              <mc:Choice xmlns:v="urn:schemas-microsoft-com:vml" Requires="v">
                <p:oleObj spid="_x0000_s17490" name="Equation" r:id="rId5" imgW="355320" imgH="203040" progId="Equation.DSMT4">
                  <p:embed/>
                </p:oleObj>
              </mc:Choice>
              <mc:Fallback>
                <p:oleObj name="Equation" r:id="rId5" imgW="355320" imgH="203040" progId="Equation.DSMT4">
                  <p:embed/>
                  <p:pic>
                    <p:nvPicPr>
                      <p:cNvPr id="0" name=""/>
                      <p:cNvPicPr/>
                      <p:nvPr/>
                    </p:nvPicPr>
                    <p:blipFill>
                      <a:blip r:embed="rId6"/>
                      <a:stretch>
                        <a:fillRect/>
                      </a:stretch>
                    </p:blipFill>
                    <p:spPr>
                      <a:xfrm>
                        <a:off x="2222567" y="2490280"/>
                        <a:ext cx="687386" cy="393700"/>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982592496"/>
              </p:ext>
            </p:extLst>
          </p:nvPr>
        </p:nvGraphicFramePr>
        <p:xfrm>
          <a:off x="4917978" y="2486445"/>
          <a:ext cx="1104900" cy="393700"/>
        </p:xfrm>
        <a:graphic>
          <a:graphicData uri="http://schemas.openxmlformats.org/presentationml/2006/ole">
            <mc:AlternateContent xmlns:mc="http://schemas.openxmlformats.org/markup-compatibility/2006">
              <mc:Choice xmlns:v="urn:schemas-microsoft-com:vml" Requires="v">
                <p:oleObj spid="_x0000_s17491" name="Equation" r:id="rId7" imgW="571320" imgH="203040" progId="Equation.DSMT4">
                  <p:embed/>
                </p:oleObj>
              </mc:Choice>
              <mc:Fallback>
                <p:oleObj name="Equation" r:id="rId7" imgW="571320" imgH="203040" progId="Equation.DSMT4">
                  <p:embed/>
                  <p:pic>
                    <p:nvPicPr>
                      <p:cNvPr id="0" name=""/>
                      <p:cNvPicPr/>
                      <p:nvPr/>
                    </p:nvPicPr>
                    <p:blipFill>
                      <a:blip r:embed="rId8"/>
                      <a:stretch>
                        <a:fillRect/>
                      </a:stretch>
                    </p:blipFill>
                    <p:spPr>
                      <a:xfrm>
                        <a:off x="4917978" y="2486445"/>
                        <a:ext cx="1104900" cy="393700"/>
                      </a:xfrm>
                      <a:prstGeom prst="rect">
                        <a:avLst/>
                      </a:prstGeom>
                    </p:spPr>
                  </p:pic>
                </p:oleObj>
              </mc:Fallback>
            </mc:AlternateContent>
          </a:graphicData>
        </a:graphic>
      </p:graphicFrame>
      <p:sp>
        <p:nvSpPr>
          <p:cNvPr id="27" name="TextBox 26"/>
          <p:cNvSpPr txBox="1"/>
          <p:nvPr/>
        </p:nvSpPr>
        <p:spPr>
          <a:xfrm>
            <a:off x="8242180" y="2359685"/>
            <a:ext cx="379742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Detected failures</a:t>
            </a:r>
          </a:p>
          <a:p>
            <a:pPr marL="285750" indent="-285750">
              <a:buFont typeface="Arial" panose="020B0604020202020204" pitchFamily="34" charset="0"/>
              <a:buChar char="•"/>
            </a:pPr>
            <a:r>
              <a:rPr lang="en-US" dirty="0" smtClean="0"/>
              <a:t>Type of detected failures</a:t>
            </a:r>
          </a:p>
          <a:p>
            <a:pPr marL="285750" indent="-285750">
              <a:buFont typeface="Arial" panose="020B0604020202020204" pitchFamily="34" charset="0"/>
              <a:buChar char="•"/>
            </a:pPr>
            <a:r>
              <a:rPr lang="en-US" dirty="0" smtClean="0"/>
              <a:t>Location of the system at detection time</a:t>
            </a:r>
            <a:endParaRPr lang="en-US" dirty="0"/>
          </a:p>
        </p:txBody>
      </p:sp>
      <p:pic>
        <p:nvPicPr>
          <p:cNvPr id="28" name="Picture 2" descr="C:\Users\apwhite3\Downloads\PICS\17855021-medical-robot-robot-with-the-first-aid-kit-repair-concept-isolate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4423" y="1377710"/>
            <a:ext cx="2226531" cy="10731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534" y="1501315"/>
            <a:ext cx="1165367" cy="933222"/>
          </a:xfrm>
          <a:prstGeom prst="rect">
            <a:avLst/>
          </a:prstGeom>
        </p:spPr>
      </p:pic>
      <p:graphicFrame>
        <p:nvGraphicFramePr>
          <p:cNvPr id="30" name="Object 29"/>
          <p:cNvGraphicFramePr>
            <a:graphicFrameLocks noChangeAspect="1"/>
          </p:cNvGraphicFramePr>
          <p:nvPr>
            <p:extLst>
              <p:ext uri="{D42A27DB-BD31-4B8C-83A1-F6EECF244321}">
                <p14:modId xmlns:p14="http://schemas.microsoft.com/office/powerpoint/2010/main" val="1576890191"/>
              </p:ext>
            </p:extLst>
          </p:nvPr>
        </p:nvGraphicFramePr>
        <p:xfrm>
          <a:off x="3222561" y="3150680"/>
          <a:ext cx="1597089" cy="492011"/>
        </p:xfrm>
        <a:graphic>
          <a:graphicData uri="http://schemas.openxmlformats.org/presentationml/2006/ole">
            <mc:AlternateContent xmlns:mc="http://schemas.openxmlformats.org/markup-compatibility/2006">
              <mc:Choice xmlns:v="urn:schemas-microsoft-com:vml" Requires="v">
                <p:oleObj spid="_x0000_s17492" name="Equation" r:id="rId11" imgW="736560" imgH="241200" progId="Equation.DSMT4">
                  <p:embed/>
                </p:oleObj>
              </mc:Choice>
              <mc:Fallback>
                <p:oleObj name="Equation" r:id="rId11" imgW="736560" imgH="241200" progId="Equation.DSMT4">
                  <p:embed/>
                  <p:pic>
                    <p:nvPicPr>
                      <p:cNvPr id="0" name=""/>
                      <p:cNvPicPr/>
                      <p:nvPr/>
                    </p:nvPicPr>
                    <p:blipFill>
                      <a:blip r:embed="rId12"/>
                      <a:stretch>
                        <a:fillRect/>
                      </a:stretch>
                    </p:blipFill>
                    <p:spPr>
                      <a:xfrm>
                        <a:off x="3222561" y="3150680"/>
                        <a:ext cx="1597089" cy="492011"/>
                      </a:xfrm>
                      <a:prstGeom prst="rect">
                        <a:avLst/>
                      </a:prstGeom>
                    </p:spPr>
                  </p:pic>
                </p:oleObj>
              </mc:Fallback>
            </mc:AlternateContent>
          </a:graphicData>
        </a:graphic>
      </p:graphicFrame>
      <p:sp>
        <p:nvSpPr>
          <p:cNvPr id="37" name="Content Placeholder 2"/>
          <p:cNvSpPr>
            <a:spLocks noGrp="1"/>
          </p:cNvSpPr>
          <p:nvPr>
            <p:ph idx="1"/>
          </p:nvPr>
        </p:nvSpPr>
        <p:spPr>
          <a:xfrm>
            <a:off x="372534" y="3937000"/>
            <a:ext cx="9114366" cy="5032375"/>
          </a:xfrm>
        </p:spPr>
        <p:txBody>
          <a:bodyPr/>
          <a:lstStyle/>
          <a:p>
            <a:pPr marL="0" indent="0" algn="ctr">
              <a:buNone/>
            </a:pPr>
            <a:r>
              <a:rPr lang="en-US" b="1" u="sng" dirty="0" smtClean="0"/>
              <a:t>How the diagnoser works?</a:t>
            </a:r>
          </a:p>
          <a:p>
            <a:r>
              <a:rPr lang="en-US" dirty="0" smtClean="0"/>
              <a:t>The diagnoser provides fault diagnostics by </a:t>
            </a:r>
            <a:r>
              <a:rPr lang="en-US" dirty="0"/>
              <a:t>extracting information from the original system’s </a:t>
            </a:r>
            <a:r>
              <a:rPr lang="en-US" dirty="0" smtClean="0"/>
              <a:t>observable behaviors, in </a:t>
            </a:r>
            <a:r>
              <a:rPr lang="en-US" dirty="0"/>
              <a:t>order to estimate the original system’s </a:t>
            </a:r>
            <a:r>
              <a:rPr lang="en-US" dirty="0" smtClean="0"/>
              <a:t>current state and </a:t>
            </a:r>
            <a:r>
              <a:rPr lang="en-US" dirty="0"/>
              <a:t>current condition (faulty or non-faulty</a:t>
            </a:r>
            <a:r>
              <a:rPr lang="en-US" dirty="0" smtClean="0"/>
              <a:t>).</a:t>
            </a:r>
          </a:p>
          <a:p>
            <a:pPr>
              <a:buFont typeface="Wingdings" panose="05000000000000000000" pitchFamily="2" charset="2"/>
              <a:buChar char="Ø"/>
            </a:pPr>
            <a:r>
              <a:rPr lang="en-US" dirty="0" smtClean="0"/>
              <a:t>The </a:t>
            </a:r>
            <a:r>
              <a:rPr lang="en-US" dirty="0" err="1" smtClean="0"/>
              <a:t>diagnoser’s</a:t>
            </a:r>
            <a:r>
              <a:rPr lang="en-US" dirty="0" smtClean="0"/>
              <a:t> state transition rule is only defined over the original system’s observable events. </a:t>
            </a:r>
          </a:p>
          <a:p>
            <a:r>
              <a:rPr lang="en-US" dirty="0" smtClean="0"/>
              <a:t>Upon observance of the original system’s behavior, the diagnoser updates its estimation of the original system’s state and condition.</a:t>
            </a:r>
            <a:endParaRPr lang="en-US" dirty="0"/>
          </a:p>
        </p:txBody>
      </p:sp>
    </p:spTree>
    <p:extLst>
      <p:ext uri="{BB962C8B-B14F-4D97-AF65-F5344CB8AC3E}">
        <p14:creationId xmlns:p14="http://schemas.microsoft.com/office/powerpoint/2010/main" val="3610877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4899"/>
          </a:xfrm>
        </p:spPr>
        <p:txBody>
          <a:bodyPr/>
          <a:lstStyle/>
          <a:p>
            <a:r>
              <a:rPr lang="en-US" dirty="0" smtClean="0"/>
              <a:t>Assumptions</a:t>
            </a:r>
            <a:endParaRPr lang="en-US" dirty="0"/>
          </a:p>
        </p:txBody>
      </p:sp>
      <p:sp>
        <p:nvSpPr>
          <p:cNvPr id="3" name="Content Placeholder 2"/>
          <p:cNvSpPr>
            <a:spLocks noGrp="1"/>
          </p:cNvSpPr>
          <p:nvPr>
            <p:ph idx="1"/>
          </p:nvPr>
        </p:nvSpPr>
        <p:spPr>
          <a:xfrm>
            <a:off x="-186267" y="1507067"/>
            <a:ext cx="10583333" cy="4995333"/>
          </a:xfrm>
        </p:spPr>
        <p:txBody>
          <a:bodyPr>
            <a:normAutofit fontScale="62500" lnSpcReduction="20000"/>
          </a:bodyPr>
          <a:lstStyle/>
          <a:p>
            <a:pPr marL="685800" lvl="2"/>
            <a:endParaRPr lang="en-US" sz="2900" b="1" dirty="0" smtClean="0"/>
          </a:p>
          <a:p>
            <a:pPr marL="685800" lvl="2"/>
            <a:r>
              <a:rPr lang="en-US" sz="2900" b="1" dirty="0">
                <a:solidFill>
                  <a:srgbClr val="FF0000"/>
                </a:solidFill>
              </a:rPr>
              <a:t>Faults are unobservable </a:t>
            </a:r>
          </a:p>
          <a:p>
            <a:pPr marL="457200" lvl="2" indent="0">
              <a:buNone/>
            </a:pPr>
            <a:r>
              <a:rPr lang="en-US" sz="2500" dirty="0" smtClean="0"/>
              <a:t>Otherwise </a:t>
            </a:r>
            <a:r>
              <a:rPr lang="en-US" sz="2500" dirty="0"/>
              <a:t>their detection would be trivial</a:t>
            </a:r>
            <a:r>
              <a:rPr lang="en-US" sz="2500" dirty="0" smtClean="0"/>
              <a:t>.</a:t>
            </a:r>
            <a:endParaRPr lang="en-US" sz="2500" b="1" dirty="0" smtClean="0"/>
          </a:p>
          <a:p>
            <a:pPr marL="685800" lvl="2"/>
            <a:r>
              <a:rPr lang="en-US" sz="2900" b="1" dirty="0" smtClean="0">
                <a:solidFill>
                  <a:srgbClr val="FF0000"/>
                </a:solidFill>
              </a:rPr>
              <a:t>Understudied Faults do not bring the system to the halt mode.</a:t>
            </a:r>
          </a:p>
          <a:p>
            <a:pPr marL="457200" lvl="2" indent="0">
              <a:buNone/>
            </a:pPr>
            <a:r>
              <a:rPr lang="en-US" sz="2900" dirty="0" smtClean="0"/>
              <a:t>This gives us enough time to diagnose the fault.</a:t>
            </a:r>
          </a:p>
          <a:p>
            <a:pPr marL="685800" lvl="2"/>
            <a:r>
              <a:rPr lang="en-US" sz="2900" b="1" dirty="0" smtClean="0">
                <a:solidFill>
                  <a:srgbClr val="FF0000"/>
                </a:solidFill>
              </a:rPr>
              <a:t>No </a:t>
            </a:r>
            <a:r>
              <a:rPr lang="en-US" sz="2900" b="1" dirty="0">
                <a:solidFill>
                  <a:srgbClr val="FF0000"/>
                </a:solidFill>
              </a:rPr>
              <a:t>arbitrarily long strings of unobservable events</a:t>
            </a:r>
            <a:r>
              <a:rPr lang="en-US" sz="2900" b="1" dirty="0" smtClean="0">
                <a:solidFill>
                  <a:srgbClr val="FF0000"/>
                </a:solidFill>
              </a:rPr>
              <a:t>.</a:t>
            </a:r>
          </a:p>
          <a:p>
            <a:pPr marL="685800" lvl="2"/>
            <a:endParaRPr lang="en-US" sz="2900" b="1" dirty="0">
              <a:solidFill>
                <a:srgbClr val="FF0000"/>
              </a:solidFill>
            </a:endParaRPr>
          </a:p>
          <a:p>
            <a:pPr marL="457200" lvl="2" indent="0">
              <a:buNone/>
            </a:pPr>
            <a:r>
              <a:rPr lang="en-US" sz="2500" b="1" dirty="0" smtClean="0"/>
              <a:t> This ensures that following the occurrence of an unobservable, sooner or later the system will produce an observable event. This is needed for detection of an unobservable event</a:t>
            </a:r>
            <a:r>
              <a:rPr lang="en-US" dirty="0" smtClean="0"/>
              <a:t>      </a:t>
            </a:r>
          </a:p>
          <a:p>
            <a:pPr marL="685800" lvl="2"/>
            <a:r>
              <a:rPr lang="en-US" sz="2900" b="1" dirty="0" smtClean="0">
                <a:solidFill>
                  <a:srgbClr val="FF0000"/>
                </a:solidFill>
              </a:rPr>
              <a:t>Live Language: state transition relation is defined for at least one event at all system states</a:t>
            </a:r>
          </a:p>
          <a:p>
            <a:pPr marL="685800" lvl="2"/>
            <a:endParaRPr lang="en-US" sz="2000" b="1" dirty="0" smtClean="0"/>
          </a:p>
          <a:p>
            <a:pPr marL="457200" lvl="2" indent="0">
              <a:buNone/>
            </a:pPr>
            <a:endParaRPr lang="en-US" sz="2900" dirty="0" smtClean="0"/>
          </a:p>
          <a:p>
            <a:pPr marL="457200" lvl="2" indent="0">
              <a:buNone/>
            </a:pPr>
            <a:r>
              <a:rPr lang="en-US" sz="2900" dirty="0" smtClean="0"/>
              <a:t>This </a:t>
            </a:r>
            <a:r>
              <a:rPr lang="en-US" sz="2900" dirty="0"/>
              <a:t>is </a:t>
            </a:r>
            <a:r>
              <a:rPr lang="en-US" sz="2900" dirty="0" smtClean="0"/>
              <a:t>to ensure that in the future the system will always produce a string of observable event to be used for diagnosis.</a:t>
            </a:r>
            <a:endParaRPr lang="en-US" sz="2900" dirty="0"/>
          </a:p>
          <a:p>
            <a:pPr marL="457200" lvl="2" indent="0">
              <a:buNone/>
            </a:pPr>
            <a:endParaRPr lang="en-US" dirty="0"/>
          </a:p>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261434603"/>
              </p:ext>
            </p:extLst>
          </p:nvPr>
        </p:nvGraphicFramePr>
        <p:xfrm>
          <a:off x="3287541" y="1854381"/>
          <a:ext cx="1004175" cy="345927"/>
        </p:xfrm>
        <a:graphic>
          <a:graphicData uri="http://schemas.openxmlformats.org/presentationml/2006/ole">
            <mc:AlternateContent xmlns:mc="http://schemas.openxmlformats.org/markup-compatibility/2006">
              <mc:Choice xmlns:v="urn:schemas-microsoft-com:vml" Requires="v">
                <p:oleObj spid="_x0000_s16465" name="Equation" r:id="rId3" imgW="863280" imgH="241200" progId="Equation.DSMT4">
                  <p:embed/>
                </p:oleObj>
              </mc:Choice>
              <mc:Fallback>
                <p:oleObj name="Equation" r:id="rId3" imgW="863280" imgH="241200" progId="Equation.DSMT4">
                  <p:embed/>
                  <p:pic>
                    <p:nvPicPr>
                      <p:cNvPr id="0" name=""/>
                      <p:cNvPicPr/>
                      <p:nvPr/>
                    </p:nvPicPr>
                    <p:blipFill>
                      <a:blip r:embed="rId4"/>
                      <a:stretch>
                        <a:fillRect/>
                      </a:stretch>
                    </p:blipFill>
                    <p:spPr>
                      <a:xfrm>
                        <a:off x="3287541" y="1854381"/>
                        <a:ext cx="1004175" cy="345927"/>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923100506"/>
              </p:ext>
            </p:extLst>
          </p:nvPr>
        </p:nvGraphicFramePr>
        <p:xfrm>
          <a:off x="1862841" y="4885065"/>
          <a:ext cx="4857750" cy="350838"/>
        </p:xfrm>
        <a:graphic>
          <a:graphicData uri="http://schemas.openxmlformats.org/presentationml/2006/ole">
            <mc:AlternateContent xmlns:mc="http://schemas.openxmlformats.org/markup-compatibility/2006">
              <mc:Choice xmlns:v="urn:schemas-microsoft-com:vml" Requires="v">
                <p:oleObj spid="_x0000_s16466" name="Equation" r:id="rId5" imgW="2654280" imgH="203040" progId="Equation.DSMT4">
                  <p:embed/>
                </p:oleObj>
              </mc:Choice>
              <mc:Fallback>
                <p:oleObj name="Equation" r:id="rId5" imgW="2654280" imgH="203040" progId="Equation.DSMT4">
                  <p:embed/>
                  <p:pic>
                    <p:nvPicPr>
                      <p:cNvPr id="0" name=""/>
                      <p:cNvPicPr/>
                      <p:nvPr/>
                    </p:nvPicPr>
                    <p:blipFill>
                      <a:blip r:embed="rId6"/>
                      <a:stretch>
                        <a:fillRect/>
                      </a:stretch>
                    </p:blipFill>
                    <p:spPr>
                      <a:xfrm>
                        <a:off x="1862841" y="4885065"/>
                        <a:ext cx="4857750" cy="350838"/>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598898012"/>
              </p:ext>
            </p:extLst>
          </p:nvPr>
        </p:nvGraphicFramePr>
        <p:xfrm>
          <a:off x="1664447" y="3552229"/>
          <a:ext cx="5742082" cy="438150"/>
        </p:xfrm>
        <a:graphic>
          <a:graphicData uri="http://schemas.openxmlformats.org/presentationml/2006/ole">
            <mc:AlternateContent xmlns:mc="http://schemas.openxmlformats.org/markup-compatibility/2006">
              <mc:Choice xmlns:v="urn:schemas-microsoft-com:vml" Requires="v">
                <p:oleObj spid="_x0000_s16467" name="Equation" r:id="rId7" imgW="3136680" imgH="253800" progId="Equation.DSMT4">
                  <p:embed/>
                </p:oleObj>
              </mc:Choice>
              <mc:Fallback>
                <p:oleObj name="Equation" r:id="rId7" imgW="3136680" imgH="253800" progId="Equation.DSMT4">
                  <p:embed/>
                  <p:pic>
                    <p:nvPicPr>
                      <p:cNvPr id="0" name=""/>
                      <p:cNvPicPr/>
                      <p:nvPr/>
                    </p:nvPicPr>
                    <p:blipFill>
                      <a:blip r:embed="rId8"/>
                      <a:stretch>
                        <a:fillRect/>
                      </a:stretch>
                    </p:blipFill>
                    <p:spPr>
                      <a:xfrm>
                        <a:off x="1664447" y="3552229"/>
                        <a:ext cx="5742082" cy="438150"/>
                      </a:xfrm>
                      <a:prstGeom prst="rect">
                        <a:avLst/>
                      </a:prstGeom>
                    </p:spPr>
                  </p:pic>
                </p:oleObj>
              </mc:Fallback>
            </mc:AlternateContent>
          </a:graphicData>
        </a:graphic>
      </p:graphicFrame>
    </p:spTree>
    <p:extLst>
      <p:ext uri="{BB962C8B-B14F-4D97-AF65-F5344CB8AC3E}">
        <p14:creationId xmlns:p14="http://schemas.microsoft.com/office/powerpoint/2010/main" val="26739237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Capturing different types of faults</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12802519"/>
              </p:ext>
            </p:extLst>
          </p:nvPr>
        </p:nvGraphicFramePr>
        <p:xfrm>
          <a:off x="2470150" y="2625725"/>
          <a:ext cx="114300" cy="177800"/>
        </p:xfrm>
        <a:graphic>
          <a:graphicData uri="http://schemas.openxmlformats.org/presentationml/2006/ole">
            <mc:AlternateContent xmlns:mc="http://schemas.openxmlformats.org/markup-compatibility/2006">
              <mc:Choice xmlns:v="urn:schemas-microsoft-com:vml" Requires="v">
                <p:oleObj spid="_x0000_s4269" name="Equation" r:id="rId3" imgW="114120" imgH="177480" progId="Equation.DSMT4">
                  <p:embed/>
                </p:oleObj>
              </mc:Choice>
              <mc:Fallback>
                <p:oleObj name="Equation" r:id="rId3" imgW="114120" imgH="177480" progId="Equation.DSMT4">
                  <p:embed/>
                  <p:pic>
                    <p:nvPicPr>
                      <p:cNvPr id="0" name=""/>
                      <p:cNvPicPr/>
                      <p:nvPr/>
                    </p:nvPicPr>
                    <p:blipFill>
                      <a:blip r:embed="rId4"/>
                      <a:stretch>
                        <a:fillRect/>
                      </a:stretch>
                    </p:blipFill>
                    <p:spPr>
                      <a:xfrm>
                        <a:off x="2470150" y="2625725"/>
                        <a:ext cx="114300" cy="1778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2238873"/>
              </p:ext>
            </p:extLst>
          </p:nvPr>
        </p:nvGraphicFramePr>
        <p:xfrm>
          <a:off x="2027136" y="3310751"/>
          <a:ext cx="5588315" cy="593725"/>
        </p:xfrm>
        <a:graphic>
          <a:graphicData uri="http://schemas.openxmlformats.org/presentationml/2006/ole">
            <mc:AlternateContent xmlns:mc="http://schemas.openxmlformats.org/markup-compatibility/2006">
              <mc:Choice xmlns:v="urn:schemas-microsoft-com:vml" Requires="v">
                <p:oleObj spid="_x0000_s4270" name="Equation" r:id="rId5" imgW="2692080" imgH="330120" progId="Equation.DSMT4">
                  <p:embed/>
                </p:oleObj>
              </mc:Choice>
              <mc:Fallback>
                <p:oleObj name="Equation" r:id="rId5" imgW="2692080" imgH="330120" progId="Equation.DSMT4">
                  <p:embed/>
                  <p:pic>
                    <p:nvPicPr>
                      <p:cNvPr id="0" name=""/>
                      <p:cNvPicPr/>
                      <p:nvPr/>
                    </p:nvPicPr>
                    <p:blipFill>
                      <a:blip r:embed="rId6"/>
                      <a:stretch>
                        <a:fillRect/>
                      </a:stretch>
                    </p:blipFill>
                    <p:spPr>
                      <a:xfrm>
                        <a:off x="2027136" y="3310751"/>
                        <a:ext cx="5588315" cy="593725"/>
                      </a:xfrm>
                      <a:prstGeom prst="rect">
                        <a:avLst/>
                      </a:prstGeom>
                    </p:spPr>
                  </p:pic>
                </p:oleObj>
              </mc:Fallback>
            </mc:AlternateContent>
          </a:graphicData>
        </a:graphic>
      </p:graphicFrame>
      <p:sp>
        <p:nvSpPr>
          <p:cNvPr id="3" name="TextBox 2"/>
          <p:cNvSpPr txBox="1"/>
          <p:nvPr/>
        </p:nvSpPr>
        <p:spPr>
          <a:xfrm>
            <a:off x="275590" y="1561068"/>
            <a:ext cx="9607998" cy="646331"/>
          </a:xfrm>
          <a:prstGeom prst="rect">
            <a:avLst/>
          </a:prstGeom>
          <a:noFill/>
        </p:spPr>
        <p:txBody>
          <a:bodyPr wrap="square" rtlCol="0">
            <a:spAutoFit/>
          </a:bodyPr>
          <a:lstStyle/>
          <a:p>
            <a:r>
              <a:rPr lang="en-US" dirty="0" smtClean="0"/>
              <a:t>Different faults may result in the same failure results.</a:t>
            </a:r>
          </a:p>
          <a:p>
            <a:r>
              <a:rPr lang="en-US" dirty="0" smtClean="0"/>
              <a:t>Example: An open circuit and a stuck closed valve may result in equivalent sensor reading.</a:t>
            </a:r>
            <a:endParaRPr lang="en-US" dirty="0"/>
          </a:p>
        </p:txBody>
      </p:sp>
      <p:sp>
        <p:nvSpPr>
          <p:cNvPr id="4" name="TextBox 3"/>
          <p:cNvSpPr txBox="1"/>
          <p:nvPr/>
        </p:nvSpPr>
        <p:spPr>
          <a:xfrm>
            <a:off x="275590" y="2714625"/>
            <a:ext cx="9904314" cy="369332"/>
          </a:xfrm>
          <a:prstGeom prst="rect">
            <a:avLst/>
          </a:prstGeom>
          <a:noFill/>
        </p:spPr>
        <p:txBody>
          <a:bodyPr wrap="none" rtlCol="0">
            <a:spAutoFit/>
          </a:bodyPr>
          <a:lstStyle/>
          <a:p>
            <a:r>
              <a:rPr lang="en-US" dirty="0" smtClean="0"/>
              <a:t>We can partition the failure event set into m disjoint subset, each representing a failure type</a:t>
            </a:r>
            <a:endParaRPr lang="en-US" dirty="0"/>
          </a:p>
        </p:txBody>
      </p:sp>
    </p:spTree>
    <p:extLst>
      <p:ext uri="{BB962C8B-B14F-4D97-AF65-F5344CB8AC3E}">
        <p14:creationId xmlns:p14="http://schemas.microsoft.com/office/powerpoint/2010/main" val="3658526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705"/>
            <a:ext cx="8596668" cy="1320800"/>
          </a:xfrm>
        </p:spPr>
        <p:txBody>
          <a:bodyPr/>
          <a:lstStyle/>
          <a:p>
            <a:r>
              <a:rPr lang="en-US" dirty="0" smtClean="0"/>
              <a:t>Diagnoser</a:t>
            </a:r>
            <a:endParaRPr lang="en-US" dirty="0"/>
          </a:p>
        </p:txBody>
      </p:sp>
      <p:sp>
        <p:nvSpPr>
          <p:cNvPr id="10" name="Rectangle 9"/>
          <p:cNvSpPr/>
          <p:nvPr/>
        </p:nvSpPr>
        <p:spPr>
          <a:xfrm>
            <a:off x="1621766" y="1114533"/>
            <a:ext cx="1716657" cy="88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Plant</a:t>
            </a:r>
            <a:endParaRPr lang="en-US" dirty="0"/>
          </a:p>
        </p:txBody>
      </p:sp>
      <p:sp>
        <p:nvSpPr>
          <p:cNvPr id="11" name="Rectangle 10"/>
          <p:cNvSpPr/>
          <p:nvPr/>
        </p:nvSpPr>
        <p:spPr>
          <a:xfrm>
            <a:off x="4117339" y="1114533"/>
            <a:ext cx="1716657" cy="88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Natural Projection</a:t>
            </a:r>
            <a:endParaRPr lang="en-US" dirty="0"/>
          </a:p>
        </p:txBody>
      </p:sp>
      <p:sp>
        <p:nvSpPr>
          <p:cNvPr id="12" name="Rectangle 11"/>
          <p:cNvSpPr/>
          <p:nvPr/>
        </p:nvSpPr>
        <p:spPr>
          <a:xfrm>
            <a:off x="6383211" y="1114532"/>
            <a:ext cx="1716657" cy="888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Diagnoser</a:t>
            </a:r>
            <a:endParaRPr lang="en-US" dirty="0"/>
          </a:p>
        </p:txBody>
      </p:sp>
      <p:cxnSp>
        <p:nvCxnSpPr>
          <p:cNvPr id="13" name="Straight Arrow Connector 12"/>
          <p:cNvCxnSpPr>
            <a:endCxn id="11" idx="1"/>
          </p:cNvCxnSpPr>
          <p:nvPr/>
        </p:nvCxnSpPr>
        <p:spPr>
          <a:xfrm>
            <a:off x="3338423" y="1558792"/>
            <a:ext cx="77891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2" idx="1"/>
          </p:cNvCxnSpPr>
          <p:nvPr/>
        </p:nvCxnSpPr>
        <p:spPr>
          <a:xfrm>
            <a:off x="5833996" y="1558792"/>
            <a:ext cx="54921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099868" y="1558792"/>
            <a:ext cx="466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635359940"/>
              </p:ext>
            </p:extLst>
          </p:nvPr>
        </p:nvGraphicFramePr>
        <p:xfrm>
          <a:off x="1410119" y="2214670"/>
          <a:ext cx="2139950" cy="441325"/>
        </p:xfrm>
        <a:graphic>
          <a:graphicData uri="http://schemas.openxmlformats.org/presentationml/2006/ole">
            <mc:AlternateContent xmlns:mc="http://schemas.openxmlformats.org/markup-compatibility/2006">
              <mc:Choice xmlns:v="urn:schemas-microsoft-com:vml" Requires="v">
                <p:oleObj spid="_x0000_s3373" name="Equation" r:id="rId3" imgW="1104840" imgH="228600" progId="Equation.DSMT4">
                  <p:embed/>
                </p:oleObj>
              </mc:Choice>
              <mc:Fallback>
                <p:oleObj name="Equation" r:id="rId3" imgW="1104840" imgH="228600" progId="Equation.DSMT4">
                  <p:embed/>
                  <p:pic>
                    <p:nvPicPr>
                      <p:cNvPr id="0" name=""/>
                      <p:cNvPicPr/>
                      <p:nvPr/>
                    </p:nvPicPr>
                    <p:blipFill>
                      <a:blip r:embed="rId4"/>
                      <a:stretch>
                        <a:fillRect/>
                      </a:stretch>
                    </p:blipFill>
                    <p:spPr>
                      <a:xfrm>
                        <a:off x="1410119" y="2214670"/>
                        <a:ext cx="2139950" cy="441325"/>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4206875512"/>
              </p:ext>
            </p:extLst>
          </p:nvPr>
        </p:nvGraphicFramePr>
        <p:xfrm>
          <a:off x="4975224" y="2338388"/>
          <a:ext cx="6060637" cy="1951362"/>
        </p:xfrm>
        <a:graphic>
          <a:graphicData uri="http://schemas.openxmlformats.org/presentationml/2006/ole">
            <mc:AlternateContent xmlns:mc="http://schemas.openxmlformats.org/markup-compatibility/2006">
              <mc:Choice xmlns:v="urn:schemas-microsoft-com:vml" Requires="v">
                <p:oleObj spid="_x0000_s3374" name="Equation" r:id="rId5" imgW="4165560" imgH="1434960" progId="Equation.DSMT4">
                  <p:embed/>
                </p:oleObj>
              </mc:Choice>
              <mc:Fallback>
                <p:oleObj name="Equation" r:id="rId5" imgW="4165560" imgH="1434960" progId="Equation.DSMT4">
                  <p:embed/>
                  <p:pic>
                    <p:nvPicPr>
                      <p:cNvPr id="0" name=""/>
                      <p:cNvPicPr/>
                      <p:nvPr/>
                    </p:nvPicPr>
                    <p:blipFill>
                      <a:blip r:embed="rId6"/>
                      <a:stretch>
                        <a:fillRect/>
                      </a:stretch>
                    </p:blipFill>
                    <p:spPr>
                      <a:xfrm>
                        <a:off x="4975224" y="2338388"/>
                        <a:ext cx="6060637" cy="1951362"/>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647710503"/>
              </p:ext>
            </p:extLst>
          </p:nvPr>
        </p:nvGraphicFramePr>
        <p:xfrm>
          <a:off x="4975667" y="4342555"/>
          <a:ext cx="5262562" cy="927100"/>
        </p:xfrm>
        <a:graphic>
          <a:graphicData uri="http://schemas.openxmlformats.org/presentationml/2006/ole">
            <mc:AlternateContent xmlns:mc="http://schemas.openxmlformats.org/markup-compatibility/2006">
              <mc:Choice xmlns:v="urn:schemas-microsoft-com:vml" Requires="v">
                <p:oleObj spid="_x0000_s3375" name="Equation" r:id="rId7" imgW="4267080" imgH="787320" progId="Equation.DSMT4">
                  <p:embed/>
                </p:oleObj>
              </mc:Choice>
              <mc:Fallback>
                <p:oleObj name="Equation" r:id="rId7" imgW="4267080" imgH="787320" progId="Equation.DSMT4">
                  <p:embed/>
                  <p:pic>
                    <p:nvPicPr>
                      <p:cNvPr id="0" name=""/>
                      <p:cNvPicPr/>
                      <p:nvPr/>
                    </p:nvPicPr>
                    <p:blipFill>
                      <a:blip r:embed="rId8"/>
                      <a:stretch>
                        <a:fillRect/>
                      </a:stretch>
                    </p:blipFill>
                    <p:spPr>
                      <a:xfrm>
                        <a:off x="4975667" y="4342555"/>
                        <a:ext cx="5262562" cy="9271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TextBox 4"/>
              <p:cNvSpPr txBox="1"/>
              <p:nvPr/>
            </p:nvSpPr>
            <p:spPr>
              <a:xfrm>
                <a:off x="2387809" y="6240882"/>
                <a:ext cx="4183133" cy="369332"/>
              </a:xfrm>
              <a:prstGeom prst="rect">
                <a:avLst/>
              </a:prstGeom>
              <a:noFill/>
            </p:spPr>
            <p:txBody>
              <a:bodyPr wrap="none" rtlCol="0">
                <a:spAutoFit/>
              </a:bodyPr>
              <a:lstStyle/>
              <a:p>
                <a:r>
                  <a:rPr lang="en-US" dirty="0" smtClean="0">
                    <a:solidFill>
                      <a:srgbClr val="FF0000"/>
                    </a:solidFill>
                  </a:rPr>
                  <a:t>Question: How to construct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𝑄</m:t>
                        </m:r>
                      </m:e>
                      <m:sub>
                        <m:r>
                          <a:rPr lang="en-US" b="0" i="1" smtClean="0">
                            <a:solidFill>
                              <a:srgbClr val="FF0000"/>
                            </a:solidFill>
                            <a:latin typeface="Cambria Math" panose="02040503050406030204" pitchFamily="18" charset="0"/>
                          </a:rPr>
                          <m:t>𝑑</m:t>
                        </m:r>
                      </m:sub>
                    </m:sSub>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𝑎𝑛𝑑</m:t>
                    </m:r>
                    <m:r>
                      <a:rPr lang="en-US" b="0" i="1" smtClean="0">
                        <a:solidFill>
                          <a:srgbClr val="FF0000"/>
                        </a:solidFill>
                        <a:latin typeface="Cambria Math" panose="02040503050406030204" pitchFamily="18"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𝛿</m:t>
                        </m:r>
                      </m:e>
                      <m:sub>
                        <m:r>
                          <a:rPr lang="en-US" b="0" i="1" smtClean="0">
                            <a:solidFill>
                              <a:srgbClr val="FF0000"/>
                            </a:solidFill>
                            <a:latin typeface="Cambria Math" panose="02040503050406030204" pitchFamily="18" charset="0"/>
                          </a:rPr>
                          <m:t>𝑑</m:t>
                        </m:r>
                      </m:sub>
                    </m:sSub>
                  </m:oMath>
                </a14:m>
                <a:r>
                  <a:rPr lang="en-US" dirty="0" smtClean="0">
                    <a:solidFill>
                      <a:srgbClr val="FF0000"/>
                    </a:solidFill>
                  </a:rPr>
                  <a:t>?</a:t>
                </a:r>
                <a:endParaRPr lang="en-US"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387809" y="6240882"/>
                <a:ext cx="4183133" cy="369332"/>
              </a:xfrm>
              <a:prstGeom prst="rect">
                <a:avLst/>
              </a:prstGeom>
              <a:blipFill rotWithShape="0">
                <a:blip r:embed="rId9"/>
                <a:stretch>
                  <a:fillRect l="-1312" t="-11667" r="-292" b="-25000"/>
                </a:stretch>
              </a:blipFill>
            </p:spPr>
            <p:txBody>
              <a:bodyPr/>
              <a:lstStyle/>
              <a:p>
                <a:r>
                  <a:rPr lang="en-US">
                    <a:noFill/>
                  </a:rPr>
                  <a:t> </a:t>
                </a:r>
              </a:p>
            </p:txBody>
          </p:sp>
        </mc:Fallback>
      </mc:AlternateContent>
      <p:graphicFrame>
        <p:nvGraphicFramePr>
          <p:cNvPr id="28" name="Object 27"/>
          <p:cNvGraphicFramePr>
            <a:graphicFrameLocks noChangeAspect="1"/>
          </p:cNvGraphicFramePr>
          <p:nvPr>
            <p:extLst>
              <p:ext uri="{D42A27DB-BD31-4B8C-83A1-F6EECF244321}">
                <p14:modId xmlns:p14="http://schemas.microsoft.com/office/powerpoint/2010/main" val="3464458943"/>
              </p:ext>
            </p:extLst>
          </p:nvPr>
        </p:nvGraphicFramePr>
        <p:xfrm>
          <a:off x="4868244" y="5704984"/>
          <a:ext cx="4668837" cy="630238"/>
        </p:xfrm>
        <a:graphic>
          <a:graphicData uri="http://schemas.openxmlformats.org/presentationml/2006/ole">
            <mc:AlternateContent xmlns:mc="http://schemas.openxmlformats.org/markup-compatibility/2006">
              <mc:Choice xmlns:v="urn:schemas-microsoft-com:vml" Requires="v">
                <p:oleObj spid="_x0000_s3376" name="Equation" r:id="rId10" imgW="3784320" imgH="533160" progId="Equation.DSMT4">
                  <p:embed/>
                </p:oleObj>
              </mc:Choice>
              <mc:Fallback>
                <p:oleObj name="Equation" r:id="rId10" imgW="3784320" imgH="533160" progId="Equation.DSMT4">
                  <p:embed/>
                  <p:pic>
                    <p:nvPicPr>
                      <p:cNvPr id="0" name=""/>
                      <p:cNvPicPr/>
                      <p:nvPr/>
                    </p:nvPicPr>
                    <p:blipFill>
                      <a:blip r:embed="rId11"/>
                      <a:stretch>
                        <a:fillRect/>
                      </a:stretch>
                    </p:blipFill>
                    <p:spPr>
                      <a:xfrm>
                        <a:off x="4868244" y="5704984"/>
                        <a:ext cx="4668837" cy="630238"/>
                      </a:xfrm>
                      <a:prstGeom prst="rect">
                        <a:avLst/>
                      </a:prstGeom>
                    </p:spPr>
                  </p:pic>
                </p:oleObj>
              </mc:Fallback>
            </mc:AlternateContent>
          </a:graphicData>
        </a:graphic>
      </p:graphicFrame>
      <p:sp>
        <p:nvSpPr>
          <p:cNvPr id="9" name="TextBox 8"/>
          <p:cNvSpPr txBox="1"/>
          <p:nvPr/>
        </p:nvSpPr>
        <p:spPr>
          <a:xfrm>
            <a:off x="4868244" y="5313625"/>
            <a:ext cx="3010761" cy="338554"/>
          </a:xfrm>
          <a:prstGeom prst="rect">
            <a:avLst/>
          </a:prstGeom>
          <a:noFill/>
        </p:spPr>
        <p:txBody>
          <a:bodyPr wrap="none" rtlCol="0">
            <a:spAutoFit/>
          </a:bodyPr>
          <a:lstStyle/>
          <a:p>
            <a:r>
              <a:rPr lang="en-US" sz="1600" dirty="0" smtClean="0"/>
              <a:t>Label propagation mechanism:</a:t>
            </a:r>
            <a:endParaRPr lang="en-US" sz="1600" dirty="0"/>
          </a:p>
        </p:txBody>
      </p:sp>
    </p:spTree>
    <p:extLst>
      <p:ext uri="{BB962C8B-B14F-4D97-AF65-F5344CB8AC3E}">
        <p14:creationId xmlns:p14="http://schemas.microsoft.com/office/powerpoint/2010/main" val="3859563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503" y="76582"/>
            <a:ext cx="8596668" cy="1320800"/>
          </a:xfrm>
        </p:spPr>
        <p:txBody>
          <a:bodyPr/>
          <a:lstStyle/>
          <a:p>
            <a:r>
              <a:rPr lang="en-US" dirty="0" smtClean="0"/>
              <a:t>Constructing the diagnoser</a:t>
            </a:r>
            <a:endParaRPr lang="en-US" dirty="0"/>
          </a:p>
        </p:txBody>
      </p:sp>
      <p:sp>
        <p:nvSpPr>
          <p:cNvPr id="4" name="Rectangle 3"/>
          <p:cNvSpPr/>
          <p:nvPr/>
        </p:nvSpPr>
        <p:spPr>
          <a:xfrm>
            <a:off x="6537434" y="1450428"/>
            <a:ext cx="5654566" cy="3909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10704" y="2058558"/>
            <a:ext cx="1237839" cy="646331"/>
          </a:xfrm>
          <a:prstGeom prst="rect">
            <a:avLst/>
          </a:prstGeom>
          <a:noFill/>
        </p:spPr>
        <p:txBody>
          <a:bodyPr wrap="none" rtlCol="0">
            <a:spAutoFit/>
          </a:bodyPr>
          <a:lstStyle/>
          <a:p>
            <a:r>
              <a:rPr lang="en-US" b="1" u="sng" dirty="0" smtClean="0"/>
              <a:t>Algorithm</a:t>
            </a:r>
          </a:p>
          <a:p>
            <a:endParaRPr lang="en-US" b="1"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249265369"/>
              </p:ext>
            </p:extLst>
          </p:nvPr>
        </p:nvGraphicFramePr>
        <p:xfrm>
          <a:off x="7034039" y="2540000"/>
          <a:ext cx="4479925" cy="2443163"/>
        </p:xfrm>
        <a:graphic>
          <a:graphicData uri="http://schemas.openxmlformats.org/presentationml/2006/ole">
            <mc:AlternateContent xmlns:mc="http://schemas.openxmlformats.org/markup-compatibility/2006">
              <mc:Choice xmlns:v="urn:schemas-microsoft-com:vml" Requires="v">
                <p:oleObj spid="_x0000_s18451" name="Equation" r:id="rId3" imgW="3632040" imgH="2070000" progId="Equation.DSMT4">
                  <p:embed/>
                </p:oleObj>
              </mc:Choice>
              <mc:Fallback>
                <p:oleObj name="Equation" r:id="rId3" imgW="3632040" imgH="2070000" progId="Equation.DSMT4">
                  <p:embed/>
                  <p:pic>
                    <p:nvPicPr>
                      <p:cNvPr id="0" name=""/>
                      <p:cNvPicPr/>
                      <p:nvPr/>
                    </p:nvPicPr>
                    <p:blipFill>
                      <a:blip r:embed="rId4"/>
                      <a:stretch>
                        <a:fillRect/>
                      </a:stretch>
                    </p:blipFill>
                    <p:spPr>
                      <a:xfrm>
                        <a:off x="7034039" y="2540000"/>
                        <a:ext cx="4479925" cy="2443163"/>
                      </a:xfrm>
                      <a:prstGeom prst="rect">
                        <a:avLst/>
                      </a:prstGeom>
                    </p:spPr>
                  </p:pic>
                </p:oleObj>
              </mc:Fallback>
            </mc:AlternateContent>
          </a:graphicData>
        </a:graphic>
      </p:graphicFrame>
      <p:grpSp>
        <p:nvGrpSpPr>
          <p:cNvPr id="31" name="Group 30"/>
          <p:cNvGrpSpPr/>
          <p:nvPr/>
        </p:nvGrpSpPr>
        <p:grpSpPr>
          <a:xfrm>
            <a:off x="659407" y="1249262"/>
            <a:ext cx="3324014" cy="1977414"/>
            <a:chOff x="438690" y="1361934"/>
            <a:chExt cx="3740852" cy="2544845"/>
          </a:xfrm>
        </p:grpSpPr>
        <p:cxnSp>
          <p:nvCxnSpPr>
            <p:cNvPr id="8" name="Straight Arrow Connector 7"/>
            <p:cNvCxnSpPr>
              <a:endCxn id="9" idx="2"/>
            </p:cNvCxnSpPr>
            <p:nvPr/>
          </p:nvCxnSpPr>
          <p:spPr>
            <a:xfrm>
              <a:off x="438690" y="2099254"/>
              <a:ext cx="314896" cy="1"/>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9" name="Flowchart: Connector 8"/>
            <p:cNvSpPr/>
            <p:nvPr/>
          </p:nvSpPr>
          <p:spPr>
            <a:xfrm>
              <a:off x="753586" y="1872158"/>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10" name="Flowchart: Connector 9"/>
            <p:cNvSpPr/>
            <p:nvPr/>
          </p:nvSpPr>
          <p:spPr>
            <a:xfrm>
              <a:off x="3397901" y="1872157"/>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3</a:t>
              </a:r>
            </a:p>
          </p:txBody>
        </p:sp>
        <p:sp>
          <p:nvSpPr>
            <p:cNvPr id="11" name="Flowchart: Connector 10"/>
            <p:cNvSpPr/>
            <p:nvPr/>
          </p:nvSpPr>
          <p:spPr>
            <a:xfrm>
              <a:off x="2075744" y="1872158"/>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solidFill>
                    <a:schemeClr val="bg1"/>
                  </a:solidFill>
                  <a:latin typeface="Times New Roman" panose="02020603050405020304" pitchFamily="18" charset="0"/>
                  <a:cs typeface="Times New Roman" panose="02020603050405020304" pitchFamily="18" charset="0"/>
                </a:rPr>
                <a:t>2</a:t>
              </a:r>
            </a:p>
          </p:txBody>
        </p:sp>
        <p:cxnSp>
          <p:nvCxnSpPr>
            <p:cNvPr id="12" name="Straight Arrow Connector 11"/>
            <p:cNvCxnSpPr>
              <a:stCxn id="9" idx="6"/>
            </p:cNvCxnSpPr>
            <p:nvPr/>
          </p:nvCxnSpPr>
          <p:spPr>
            <a:xfrm flipV="1">
              <a:off x="1344917" y="2099255"/>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13" name="Straight Arrow Connector 12"/>
            <p:cNvCxnSpPr/>
            <p:nvPr/>
          </p:nvCxnSpPr>
          <p:spPr>
            <a:xfrm flipV="1">
              <a:off x="2667075" y="2102748"/>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14" name="Curved Connector 13"/>
            <p:cNvCxnSpPr/>
            <p:nvPr/>
          </p:nvCxnSpPr>
          <p:spPr>
            <a:xfrm flipH="1" flipV="1">
              <a:off x="3705416" y="1872157"/>
              <a:ext cx="295665" cy="227097"/>
            </a:xfrm>
            <a:prstGeom prst="curvedConnector4">
              <a:avLst>
                <a:gd name="adj1" fmla="val -85248"/>
                <a:gd name="adj2" fmla="val 226008"/>
              </a:avLst>
            </a:prstGeom>
            <a:ln>
              <a:tailEnd type="triangle"/>
            </a:ln>
          </p:spPr>
          <p:style>
            <a:lnRef idx="1">
              <a:schemeClr val="dk1"/>
            </a:lnRef>
            <a:fillRef idx="2">
              <a:schemeClr val="dk1"/>
            </a:fillRef>
            <a:effectRef idx="1">
              <a:schemeClr val="dk1"/>
            </a:effectRef>
            <a:fontRef idx="minor">
              <a:schemeClr val="dk1"/>
            </a:fontRef>
          </p:style>
        </p:cxnSp>
        <p:sp>
          <p:nvSpPr>
            <p:cNvPr id="15" name="Flowchart: Connector 14"/>
            <p:cNvSpPr/>
            <p:nvPr/>
          </p:nvSpPr>
          <p:spPr>
            <a:xfrm>
              <a:off x="753586" y="3420548"/>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16" name="Flowchart: Connector 15"/>
            <p:cNvSpPr/>
            <p:nvPr/>
          </p:nvSpPr>
          <p:spPr>
            <a:xfrm>
              <a:off x="2075743" y="3452585"/>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5</a:t>
              </a:r>
            </a:p>
          </p:txBody>
        </p:sp>
        <p:cxnSp>
          <p:nvCxnSpPr>
            <p:cNvPr id="17" name="Straight Arrow Connector 16"/>
            <p:cNvCxnSpPr>
              <a:stCxn id="9" idx="4"/>
              <a:endCxn id="15" idx="0"/>
            </p:cNvCxnSpPr>
            <p:nvPr/>
          </p:nvCxnSpPr>
          <p:spPr>
            <a:xfrm>
              <a:off x="1049252" y="2326352"/>
              <a:ext cx="0" cy="109419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18" name="Straight Arrow Connector 17"/>
            <p:cNvCxnSpPr/>
            <p:nvPr/>
          </p:nvCxnSpPr>
          <p:spPr>
            <a:xfrm flipV="1">
              <a:off x="1344917" y="3688998"/>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19" name="Curved Connector 18"/>
            <p:cNvCxnSpPr/>
            <p:nvPr/>
          </p:nvCxnSpPr>
          <p:spPr>
            <a:xfrm flipH="1" flipV="1">
              <a:off x="2382027" y="3468888"/>
              <a:ext cx="295665" cy="227097"/>
            </a:xfrm>
            <a:prstGeom prst="curvedConnector4">
              <a:avLst>
                <a:gd name="adj1" fmla="val -98187"/>
                <a:gd name="adj2" fmla="val 216516"/>
              </a:avLst>
            </a:prstGeom>
            <a:ln>
              <a:tailEnd type="triangle"/>
            </a:ln>
          </p:spPr>
          <p:style>
            <a:lnRef idx="1">
              <a:schemeClr val="dk1"/>
            </a:lnRef>
            <a:fillRef idx="2">
              <a:schemeClr val="dk1"/>
            </a:fillRef>
            <a:effectRef idx="1">
              <a:schemeClr val="dk1"/>
            </a:effectRef>
            <a:fontRef idx="minor">
              <a:schemeClr val="dk1"/>
            </a:fontRef>
          </p:style>
        </p:cxnSp>
        <p:cxnSp>
          <p:nvCxnSpPr>
            <p:cNvPr id="20" name="Curved Connector 19"/>
            <p:cNvCxnSpPr/>
            <p:nvPr/>
          </p:nvCxnSpPr>
          <p:spPr>
            <a:xfrm rot="16200000" flipV="1">
              <a:off x="1705089" y="1485362"/>
              <a:ext cx="10482" cy="904024"/>
            </a:xfrm>
            <a:prstGeom prst="curvedConnector3">
              <a:avLst>
                <a:gd name="adj1" fmla="val 3557583"/>
              </a:avLst>
            </a:prstGeom>
            <a:ln>
              <a:tailEnd type="triangle"/>
            </a:ln>
          </p:spPr>
          <p:style>
            <a:lnRef idx="1">
              <a:schemeClr val="dk1"/>
            </a:lnRef>
            <a:fillRef idx="2">
              <a:schemeClr val="dk1"/>
            </a:fillRef>
            <a:effectRef idx="1">
              <a:schemeClr val="dk1"/>
            </a:effectRef>
            <a:fontRef idx="minor">
              <a:schemeClr val="dk1"/>
            </a:fontRef>
          </p:style>
        </p:cxnSp>
        <p:sp>
          <p:nvSpPr>
            <p:cNvPr id="21" name="TextBox 20"/>
            <p:cNvSpPr txBox="1"/>
            <p:nvPr/>
          </p:nvSpPr>
          <p:spPr>
            <a:xfrm>
              <a:off x="1492728" y="3477343"/>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f</a:t>
              </a:r>
              <a:r>
                <a:rPr lang="en-US" sz="1600" i="1" baseline="-25000" dirty="0">
                  <a:solidFill>
                    <a:srgbClr val="C00000"/>
                  </a:solidFill>
                  <a:latin typeface="Times New Roman" panose="02020603050405020304" pitchFamily="18" charset="0"/>
                  <a:cs typeface="Times New Roman" panose="02020603050405020304" pitchFamily="18" charset="0"/>
                </a:rPr>
                <a:t>2</a:t>
              </a:r>
            </a:p>
          </p:txBody>
        </p:sp>
        <p:sp>
          <p:nvSpPr>
            <p:cNvPr id="22" name="TextBox 21"/>
            <p:cNvSpPr txBox="1"/>
            <p:nvPr/>
          </p:nvSpPr>
          <p:spPr>
            <a:xfrm>
              <a:off x="1484413" y="1927704"/>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3" name="TextBox 22"/>
            <p:cNvSpPr txBox="1"/>
            <p:nvPr/>
          </p:nvSpPr>
          <p:spPr>
            <a:xfrm>
              <a:off x="2806570" y="1915353"/>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f</a:t>
              </a:r>
              <a:r>
                <a:rPr lang="en-US" sz="1600" i="1" baseline="-25000" dirty="0">
                  <a:solidFill>
                    <a:srgbClr val="C00000"/>
                  </a:solidFill>
                  <a:latin typeface="Times New Roman" panose="02020603050405020304" pitchFamily="18" charset="0"/>
                  <a:cs typeface="Times New Roman" panose="02020603050405020304" pitchFamily="18" charset="0"/>
                </a:rPr>
                <a:t>1</a:t>
              </a:r>
            </a:p>
          </p:txBody>
        </p:sp>
        <p:sp>
          <p:nvSpPr>
            <p:cNvPr id="24" name="TextBox 23"/>
            <p:cNvSpPr txBox="1"/>
            <p:nvPr/>
          </p:nvSpPr>
          <p:spPr>
            <a:xfrm>
              <a:off x="2766513" y="3180778"/>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3822621" y="1386193"/>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1531870" y="1361934"/>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870790" y="2627800"/>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cxnSp>
          <p:nvCxnSpPr>
            <p:cNvPr id="28" name="Curved Connector 27"/>
            <p:cNvCxnSpPr>
              <a:stCxn id="16" idx="1"/>
              <a:endCxn id="15" idx="7"/>
            </p:cNvCxnSpPr>
            <p:nvPr/>
          </p:nvCxnSpPr>
          <p:spPr>
            <a:xfrm rot="16200000" flipV="1">
              <a:off x="1694312" y="3051070"/>
              <a:ext cx="32037" cy="904024"/>
            </a:xfrm>
            <a:prstGeom prst="curvedConnector3">
              <a:avLst>
                <a:gd name="adj1" fmla="val 1223781"/>
              </a:avLst>
            </a:prstGeom>
            <a:ln>
              <a:tailEnd type="triangle"/>
            </a:ln>
          </p:spPr>
          <p:style>
            <a:lnRef idx="1">
              <a:schemeClr val="dk1"/>
            </a:lnRef>
            <a:fillRef idx="2">
              <a:schemeClr val="dk1"/>
            </a:fillRef>
            <a:effectRef idx="1">
              <a:schemeClr val="dk1"/>
            </a:effectRef>
            <a:fontRef idx="minor">
              <a:schemeClr val="dk1"/>
            </a:fontRef>
          </p:style>
        </p:cxnSp>
        <p:sp>
          <p:nvSpPr>
            <p:cNvPr id="29" name="TextBox 28"/>
            <p:cNvSpPr txBox="1"/>
            <p:nvPr/>
          </p:nvSpPr>
          <p:spPr>
            <a:xfrm>
              <a:off x="1531481" y="2914074"/>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grpSp>
      <p:grpSp>
        <p:nvGrpSpPr>
          <p:cNvPr id="56" name="Group 55"/>
          <p:cNvGrpSpPr/>
          <p:nvPr/>
        </p:nvGrpSpPr>
        <p:grpSpPr>
          <a:xfrm>
            <a:off x="0" y="3346160"/>
            <a:ext cx="6614007" cy="2761170"/>
            <a:chOff x="5143210" y="1887449"/>
            <a:chExt cx="6614007" cy="2761170"/>
          </a:xfrm>
        </p:grpSpPr>
        <p:sp>
          <p:nvSpPr>
            <p:cNvPr id="32" name="Flowchart: Process 31"/>
            <p:cNvSpPr/>
            <p:nvPr/>
          </p:nvSpPr>
          <p:spPr>
            <a:xfrm>
              <a:off x="5522276" y="2498843"/>
              <a:ext cx="583662" cy="296309"/>
            </a:xfrm>
            <a:prstGeom prst="flowChartProcess">
              <a:avLst/>
            </a:prstGeom>
          </p:spPr>
          <p:style>
            <a:lnRef idx="0">
              <a:schemeClr val="accent6"/>
            </a:lnRef>
            <a:fillRef idx="1001">
              <a:schemeClr val="lt1"/>
            </a:fillRef>
            <a:effectRef idx="3">
              <a:schemeClr val="accent6"/>
            </a:effectRef>
            <a:fontRef idx="minor">
              <a:schemeClr val="lt1"/>
            </a:fontRef>
          </p:style>
          <p:txBody>
            <a:bodyPr rtlCol="0" anchor="ctr"/>
            <a:lstStyle/>
            <a:p>
              <a:pPr algn="ctr"/>
              <a:r>
                <a:rPr lang="en-US" sz="1600" dirty="0">
                  <a:ln w="0"/>
                  <a:solidFill>
                    <a:schemeClr val="accent1"/>
                  </a:solidFill>
                  <a:effectLst>
                    <a:outerShdw blurRad="38100" dist="25400" dir="5400000" algn="ctr" rotWithShape="0">
                      <a:srgbClr val="6E747A">
                        <a:alpha val="43000"/>
                      </a:srgbClr>
                    </a:outerShdw>
                  </a:effectLst>
                </a:rPr>
                <a:t>{</a:t>
              </a:r>
              <a:r>
                <a:rPr lang="en-US" sz="1600" dirty="0">
                  <a:ln w="0"/>
                  <a:solidFill>
                    <a:schemeClr val="accent1"/>
                  </a:solidFill>
                  <a:effectLst>
                    <a:outerShdw blurRad="38100" dist="25400" dir="5400000" algn="ctr" rotWithShape="0">
                      <a:srgbClr val="6E747A">
                        <a:alpha val="43000"/>
                      </a:srgbClr>
                    </a:outerShdw>
                  </a:effectLst>
                  <a:latin typeface="+mj-lt"/>
                </a:rPr>
                <a:t>1N</a:t>
              </a:r>
              <a:r>
                <a:rPr lang="en-US" sz="1600" dirty="0">
                  <a:ln w="0"/>
                  <a:solidFill>
                    <a:schemeClr val="accent1"/>
                  </a:solidFill>
                  <a:effectLst>
                    <a:outerShdw blurRad="38100" dist="25400" dir="5400000" algn="ctr" rotWithShape="0">
                      <a:srgbClr val="6E747A">
                        <a:alpha val="43000"/>
                      </a:srgbClr>
                    </a:outerShdw>
                  </a:effectLst>
                </a:rPr>
                <a:t>}</a:t>
              </a:r>
            </a:p>
          </p:txBody>
        </p:sp>
        <p:sp>
          <p:nvSpPr>
            <p:cNvPr id="33" name="Flowchart: Process 32"/>
            <p:cNvSpPr/>
            <p:nvPr/>
          </p:nvSpPr>
          <p:spPr>
            <a:xfrm>
              <a:off x="7521670" y="3922003"/>
              <a:ext cx="673510" cy="566388"/>
            </a:xfrm>
            <a:prstGeom prst="flowChartProcess">
              <a:avLst/>
            </a:prstGeom>
          </p:spPr>
          <p:style>
            <a:lnRef idx="0">
              <a:schemeClr val="accent6"/>
            </a:lnRef>
            <a:fillRef idx="1001">
              <a:schemeClr val="lt1"/>
            </a:fillRef>
            <a:effectRef idx="3">
              <a:schemeClr val="accent6"/>
            </a:effectRef>
            <a:fontRef idx="minor">
              <a:schemeClr val="lt1"/>
            </a:fontRef>
          </p:style>
          <p:txBody>
            <a:bodyPr rtlCol="0" anchor="ctr"/>
            <a:lstStyle/>
            <a:p>
              <a:pPr algn="ctr"/>
              <a:r>
                <a:rPr lang="en-US" sz="1600" dirty="0">
                  <a:ln w="0"/>
                  <a:solidFill>
                    <a:schemeClr val="accent1"/>
                  </a:solidFill>
                  <a:effectLst>
                    <a:outerShdw blurRad="38100" dist="25400" dir="5400000" algn="ctr" rotWithShape="0">
                      <a:srgbClr val="6E747A">
                        <a:alpha val="43000"/>
                      </a:srgbClr>
                    </a:outerShdw>
                  </a:effectLst>
                </a:rPr>
                <a:t>{</a:t>
              </a:r>
              <a:r>
                <a:rPr lang="en-US" sz="1600" dirty="0">
                  <a:ln w="0"/>
                  <a:solidFill>
                    <a:schemeClr val="accent1"/>
                  </a:solidFill>
                  <a:effectLst>
                    <a:outerShdw blurRad="38100" dist="25400" dir="5400000" algn="ctr" rotWithShape="0">
                      <a:srgbClr val="6E747A">
                        <a:alpha val="43000"/>
                      </a:srgbClr>
                    </a:outerShdw>
                  </a:effectLst>
                  <a:latin typeface="+mj-lt"/>
                </a:rPr>
                <a:t>5</a:t>
              </a:r>
              <a:r>
                <a:rPr lang="en-US" sz="1600" dirty="0">
                  <a:ln w="0"/>
                  <a:solidFill>
                    <a:srgbClr val="C00000"/>
                  </a:solidFill>
                  <a:effectLst>
                    <a:outerShdw blurRad="38100" dist="25400" dir="5400000" algn="ctr" rotWithShape="0">
                      <a:srgbClr val="6E747A">
                        <a:alpha val="43000"/>
                      </a:srgbClr>
                    </a:outerShdw>
                  </a:effectLst>
                  <a:latin typeface="+mj-lt"/>
                </a:rPr>
                <a:t>F2</a:t>
              </a:r>
              <a:r>
                <a:rPr lang="en-US" sz="1600" dirty="0">
                  <a:ln w="0"/>
                  <a:solidFill>
                    <a:schemeClr val="accent1"/>
                  </a:solidFill>
                  <a:effectLst>
                    <a:outerShdw blurRad="38100" dist="25400" dir="5400000" algn="ctr" rotWithShape="0">
                      <a:srgbClr val="6E747A">
                        <a:alpha val="43000"/>
                      </a:srgbClr>
                    </a:outerShdw>
                  </a:effectLst>
                </a:rPr>
                <a:t>}</a:t>
              </a:r>
            </a:p>
          </p:txBody>
        </p:sp>
        <p:sp>
          <p:nvSpPr>
            <p:cNvPr id="34" name="Flowchart: Process 33"/>
            <p:cNvSpPr/>
            <p:nvPr/>
          </p:nvSpPr>
          <p:spPr>
            <a:xfrm>
              <a:off x="9609802" y="2395771"/>
              <a:ext cx="1835366" cy="506244"/>
            </a:xfrm>
            <a:prstGeom prst="flowChartProcess">
              <a:avLst/>
            </a:prstGeom>
          </p:spPr>
          <p:style>
            <a:lnRef idx="0">
              <a:schemeClr val="accent6"/>
            </a:lnRef>
            <a:fillRef idx="1001">
              <a:schemeClr val="lt1"/>
            </a:fillRef>
            <a:effectRef idx="3">
              <a:schemeClr val="accent6"/>
            </a:effectRef>
            <a:fontRef idx="minor">
              <a:schemeClr val="lt1"/>
            </a:fontRef>
          </p:style>
          <p:txBody>
            <a:bodyPr rtlCol="0" anchor="ctr"/>
            <a:lstStyle/>
            <a:p>
              <a:pPr algn="ctr"/>
              <a:r>
                <a:rPr lang="en-US" sz="1600" dirty="0">
                  <a:ln w="0"/>
                  <a:solidFill>
                    <a:schemeClr val="accent1"/>
                  </a:solidFill>
                  <a:effectLst>
                    <a:outerShdw blurRad="38100" dist="25400" dir="5400000" algn="ctr" rotWithShape="0">
                      <a:srgbClr val="6E747A">
                        <a:alpha val="43000"/>
                      </a:srgbClr>
                    </a:outerShdw>
                  </a:effectLst>
                </a:rPr>
                <a:t>{</a:t>
              </a:r>
              <a:r>
                <a:rPr lang="en-US" sz="1600" dirty="0" smtClean="0">
                  <a:ln w="0"/>
                  <a:solidFill>
                    <a:schemeClr val="accent1"/>
                  </a:solidFill>
                  <a:effectLst>
                    <a:outerShdw blurRad="38100" dist="25400" dir="5400000" algn="ctr" rotWithShape="0">
                      <a:srgbClr val="6E747A">
                        <a:alpha val="43000"/>
                      </a:srgbClr>
                    </a:outerShdw>
                  </a:effectLst>
                  <a:latin typeface="+mj-lt"/>
                </a:rPr>
                <a:t>1N,3</a:t>
              </a:r>
              <a:r>
                <a:rPr lang="en-US" sz="1600" dirty="0" smtClean="0">
                  <a:ln w="0"/>
                  <a:solidFill>
                    <a:srgbClr val="C00000"/>
                  </a:solidFill>
                  <a:effectLst>
                    <a:outerShdw blurRad="38100" dist="25400" dir="5400000" algn="ctr" rotWithShape="0">
                      <a:srgbClr val="6E747A">
                        <a:alpha val="43000"/>
                      </a:srgbClr>
                    </a:outerShdw>
                  </a:effectLst>
                  <a:latin typeface="+mj-lt"/>
                </a:rPr>
                <a:t>F1</a:t>
              </a:r>
              <a:r>
                <a:rPr lang="en-US" sz="1600" dirty="0">
                  <a:ln w="0"/>
                  <a:solidFill>
                    <a:schemeClr val="accent1"/>
                  </a:solidFill>
                  <a:effectLst>
                    <a:outerShdw blurRad="38100" dist="25400" dir="5400000" algn="ctr" rotWithShape="0">
                      <a:srgbClr val="6E747A">
                        <a:alpha val="43000"/>
                      </a:srgbClr>
                    </a:outerShdw>
                  </a:effectLst>
                  <a:latin typeface="+mj-lt"/>
                </a:rPr>
                <a:t>,4</a:t>
              </a:r>
              <a:r>
                <a:rPr lang="en-US" sz="1600" dirty="0" smtClean="0">
                  <a:ln w="0"/>
                  <a:solidFill>
                    <a:srgbClr val="C00000"/>
                  </a:solidFill>
                  <a:effectLst>
                    <a:outerShdw blurRad="38100" dist="25400" dir="5400000" algn="ctr" rotWithShape="0">
                      <a:srgbClr val="6E747A">
                        <a:alpha val="43000"/>
                      </a:srgbClr>
                    </a:outerShdw>
                  </a:effectLst>
                  <a:latin typeface="+mj-lt"/>
                </a:rPr>
                <a:t>F2</a:t>
              </a:r>
              <a:r>
                <a:rPr lang="en-US" sz="1600" dirty="0">
                  <a:ln w="0"/>
                  <a:solidFill>
                    <a:schemeClr val="accent1"/>
                  </a:solidFill>
                  <a:effectLst>
                    <a:outerShdw blurRad="38100" dist="25400" dir="5400000" algn="ctr" rotWithShape="0">
                      <a:srgbClr val="6E747A">
                        <a:alpha val="43000"/>
                      </a:srgbClr>
                    </a:outerShdw>
                  </a:effectLst>
                  <a:latin typeface="+mj-lt"/>
                </a:rPr>
                <a:t>,5</a:t>
              </a:r>
              <a:r>
                <a:rPr lang="en-US" sz="1600" dirty="0" smtClean="0">
                  <a:ln w="0"/>
                  <a:solidFill>
                    <a:srgbClr val="C00000"/>
                  </a:solidFill>
                  <a:effectLst>
                    <a:outerShdw blurRad="38100" dist="25400" dir="5400000" algn="ctr" rotWithShape="0">
                      <a:srgbClr val="6E747A">
                        <a:alpha val="43000"/>
                      </a:srgbClr>
                    </a:outerShdw>
                  </a:effectLst>
                  <a:latin typeface="+mj-lt"/>
                </a:rPr>
                <a:t>F2</a:t>
              </a:r>
              <a:r>
                <a:rPr lang="en-US" sz="1600" dirty="0" smtClean="0">
                  <a:ln w="0"/>
                  <a:solidFill>
                    <a:schemeClr val="accent1"/>
                  </a:solidFill>
                  <a:effectLst>
                    <a:outerShdw blurRad="38100" dist="25400" dir="5400000" algn="ctr" rotWithShape="0">
                      <a:srgbClr val="6E747A">
                        <a:alpha val="43000"/>
                      </a:srgbClr>
                    </a:outerShdw>
                  </a:effectLst>
                </a:rPr>
                <a:t>}</a:t>
              </a:r>
              <a:endParaRPr lang="en-US" sz="1600" dirty="0">
                <a:ln w="0"/>
                <a:solidFill>
                  <a:schemeClr val="accent1"/>
                </a:solidFill>
                <a:effectLst>
                  <a:outerShdw blurRad="38100" dist="25400" dir="5400000" algn="ctr" rotWithShape="0">
                    <a:srgbClr val="6E747A">
                      <a:alpha val="43000"/>
                    </a:srgbClr>
                  </a:outerShdw>
                </a:effectLst>
              </a:endParaRPr>
            </a:p>
          </p:txBody>
        </p:sp>
        <p:sp>
          <p:nvSpPr>
            <p:cNvPr id="35" name="Flowchart: Process 34"/>
            <p:cNvSpPr/>
            <p:nvPr/>
          </p:nvSpPr>
          <p:spPr>
            <a:xfrm>
              <a:off x="6936482" y="2389208"/>
              <a:ext cx="1854973" cy="506244"/>
            </a:xfrm>
            <a:prstGeom prst="flowChartProcess">
              <a:avLst/>
            </a:prstGeom>
          </p:spPr>
          <p:style>
            <a:lnRef idx="0">
              <a:schemeClr val="accent6"/>
            </a:lnRef>
            <a:fillRef idx="1001">
              <a:schemeClr val="lt1"/>
            </a:fillRef>
            <a:effectRef idx="3">
              <a:schemeClr val="accent6"/>
            </a:effectRef>
            <a:fontRef idx="minor">
              <a:schemeClr val="lt1"/>
            </a:fontRef>
          </p:style>
          <p:txBody>
            <a:bodyPr rtlCol="0" anchor="ctr"/>
            <a:lstStyle/>
            <a:p>
              <a:pPr algn="ctr"/>
              <a:r>
                <a:rPr lang="en-US" sz="1600" dirty="0" smtClean="0">
                  <a:ln w="0"/>
                  <a:solidFill>
                    <a:schemeClr val="accent1"/>
                  </a:solidFill>
                  <a:effectLst>
                    <a:outerShdw blurRad="38100" dist="25400" dir="5400000" algn="ctr" rotWithShape="0">
                      <a:srgbClr val="6E747A">
                        <a:alpha val="43000"/>
                      </a:srgbClr>
                    </a:outerShdw>
                  </a:effectLst>
                </a:rPr>
                <a:t>{</a:t>
              </a:r>
              <a:r>
                <a:rPr lang="en-US" sz="1600" dirty="0" smtClean="0">
                  <a:ln w="0"/>
                  <a:solidFill>
                    <a:schemeClr val="accent1"/>
                  </a:solidFill>
                  <a:effectLst>
                    <a:outerShdw blurRad="38100" dist="25400" dir="5400000" algn="ctr" rotWithShape="0">
                      <a:srgbClr val="6E747A">
                        <a:alpha val="43000"/>
                      </a:srgbClr>
                    </a:outerShdw>
                  </a:effectLst>
                  <a:latin typeface="+mj-lt"/>
                </a:rPr>
                <a:t>2N,3</a:t>
              </a:r>
              <a:r>
                <a:rPr lang="en-US" sz="1600" dirty="0" smtClean="0">
                  <a:ln w="0"/>
                  <a:solidFill>
                    <a:srgbClr val="C00000"/>
                  </a:solidFill>
                  <a:effectLst>
                    <a:outerShdw blurRad="38100" dist="25400" dir="5400000" algn="ctr" rotWithShape="0">
                      <a:srgbClr val="6E747A">
                        <a:alpha val="43000"/>
                      </a:srgbClr>
                    </a:outerShdw>
                  </a:effectLst>
                  <a:latin typeface="+mj-lt"/>
                </a:rPr>
                <a:t>F1</a:t>
              </a:r>
              <a:r>
                <a:rPr lang="en-US" sz="1600" dirty="0" smtClean="0">
                  <a:ln w="0"/>
                  <a:solidFill>
                    <a:schemeClr val="accent1"/>
                  </a:solidFill>
                  <a:effectLst>
                    <a:outerShdw blurRad="38100" dist="25400" dir="5400000" algn="ctr" rotWithShape="0">
                      <a:srgbClr val="6E747A">
                        <a:alpha val="43000"/>
                      </a:srgbClr>
                    </a:outerShdw>
                  </a:effectLst>
                  <a:latin typeface="+mj-lt"/>
                </a:rPr>
                <a:t>,4N,5</a:t>
              </a:r>
              <a:r>
                <a:rPr lang="en-US" sz="1600" dirty="0" smtClean="0">
                  <a:ln w="0"/>
                  <a:solidFill>
                    <a:srgbClr val="C00000"/>
                  </a:solidFill>
                  <a:effectLst>
                    <a:outerShdw blurRad="38100" dist="25400" dir="5400000" algn="ctr" rotWithShape="0">
                      <a:srgbClr val="6E747A">
                        <a:alpha val="43000"/>
                      </a:srgbClr>
                    </a:outerShdw>
                  </a:effectLst>
                  <a:latin typeface="+mj-lt"/>
                </a:rPr>
                <a:t>F2</a:t>
              </a:r>
              <a:r>
                <a:rPr lang="en-US" sz="1600" dirty="0" smtClean="0">
                  <a:ln w="0"/>
                  <a:solidFill>
                    <a:schemeClr val="accent1"/>
                  </a:solidFill>
                  <a:effectLst>
                    <a:outerShdw blurRad="38100" dist="25400" dir="5400000" algn="ctr" rotWithShape="0">
                      <a:srgbClr val="6E747A">
                        <a:alpha val="43000"/>
                      </a:srgbClr>
                    </a:outerShdw>
                  </a:effectLst>
                </a:rPr>
                <a:t>}</a:t>
              </a:r>
              <a:endParaRPr lang="en-US" sz="1600" dirty="0">
                <a:ln w="0"/>
                <a:solidFill>
                  <a:schemeClr val="accent1"/>
                </a:solidFill>
                <a:effectLst>
                  <a:outerShdw blurRad="38100" dist="25400" dir="5400000" algn="ctr" rotWithShape="0">
                    <a:srgbClr val="6E747A">
                      <a:alpha val="43000"/>
                    </a:srgbClr>
                  </a:outerShdw>
                </a:effectLst>
              </a:endParaRPr>
            </a:p>
          </p:txBody>
        </p:sp>
        <p:cxnSp>
          <p:nvCxnSpPr>
            <p:cNvPr id="36" name="Straight Arrow Connector 35"/>
            <p:cNvCxnSpPr>
              <a:stCxn id="32" idx="3"/>
              <a:endCxn id="35" idx="1"/>
            </p:cNvCxnSpPr>
            <p:nvPr/>
          </p:nvCxnSpPr>
          <p:spPr>
            <a:xfrm flipV="1">
              <a:off x="6105937" y="2642330"/>
              <a:ext cx="830545" cy="4668"/>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7" name="Straight Arrow Connector 36"/>
            <p:cNvCxnSpPr>
              <a:stCxn id="35" idx="3"/>
              <a:endCxn id="34" idx="1"/>
            </p:cNvCxnSpPr>
            <p:nvPr/>
          </p:nvCxnSpPr>
          <p:spPr>
            <a:xfrm>
              <a:off x="8791455" y="2642330"/>
              <a:ext cx="818347" cy="656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8" name="Straight Arrow Connector 37"/>
            <p:cNvCxnSpPr>
              <a:stCxn id="35" idx="2"/>
              <a:endCxn id="33" idx="0"/>
            </p:cNvCxnSpPr>
            <p:nvPr/>
          </p:nvCxnSpPr>
          <p:spPr>
            <a:xfrm flipH="1">
              <a:off x="7858425" y="2895452"/>
              <a:ext cx="5544" cy="1026551"/>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9" name="Straight Arrow Connector 38"/>
            <p:cNvCxnSpPr>
              <a:stCxn id="34" idx="2"/>
              <a:endCxn id="43" idx="0"/>
            </p:cNvCxnSpPr>
            <p:nvPr/>
          </p:nvCxnSpPr>
          <p:spPr>
            <a:xfrm>
              <a:off x="10527485" y="2902015"/>
              <a:ext cx="4924" cy="1019988"/>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0" name="Curved Connector 39"/>
            <p:cNvCxnSpPr/>
            <p:nvPr/>
          </p:nvCxnSpPr>
          <p:spPr>
            <a:xfrm rot="16200000" flipV="1">
              <a:off x="9049142" y="1347731"/>
              <a:ext cx="11801" cy="2066522"/>
            </a:xfrm>
            <a:prstGeom prst="curvedConnector3">
              <a:avLst>
                <a:gd name="adj1" fmla="val 2500085"/>
              </a:avLst>
            </a:prstGeom>
            <a:ln>
              <a:tailEnd type="triangle"/>
            </a:ln>
          </p:spPr>
          <p:style>
            <a:lnRef idx="1">
              <a:schemeClr val="dk1"/>
            </a:lnRef>
            <a:fillRef idx="2">
              <a:schemeClr val="dk1"/>
            </a:fillRef>
            <a:effectRef idx="1">
              <a:schemeClr val="dk1"/>
            </a:effectRef>
            <a:fontRef idx="minor">
              <a:schemeClr val="dk1"/>
            </a:fontRef>
          </p:style>
        </p:cxnSp>
        <p:cxnSp>
          <p:nvCxnSpPr>
            <p:cNvPr id="41" name="Straight Arrow Connector 40"/>
            <p:cNvCxnSpPr>
              <a:endCxn id="32" idx="1"/>
            </p:cNvCxnSpPr>
            <p:nvPr/>
          </p:nvCxnSpPr>
          <p:spPr>
            <a:xfrm>
              <a:off x="5143210" y="2644664"/>
              <a:ext cx="379066" cy="2334"/>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2" name="Curved Connector 41"/>
            <p:cNvCxnSpPr>
              <a:stCxn id="33" idx="2"/>
              <a:endCxn id="33" idx="1"/>
            </p:cNvCxnSpPr>
            <p:nvPr/>
          </p:nvCxnSpPr>
          <p:spPr>
            <a:xfrm rot="5400000" flipH="1">
              <a:off x="7548451" y="4178417"/>
              <a:ext cx="283194" cy="336755"/>
            </a:xfrm>
            <a:prstGeom prst="curvedConnector4">
              <a:avLst>
                <a:gd name="adj1" fmla="val -80722"/>
                <a:gd name="adj2" fmla="val 167883"/>
              </a:avLst>
            </a:prstGeom>
            <a:ln>
              <a:tailEnd type="triangle"/>
            </a:ln>
          </p:spPr>
          <p:style>
            <a:lnRef idx="1">
              <a:schemeClr val="dk1"/>
            </a:lnRef>
            <a:fillRef idx="2">
              <a:schemeClr val="dk1"/>
            </a:fillRef>
            <a:effectRef idx="1">
              <a:schemeClr val="dk1"/>
            </a:effectRef>
            <a:fontRef idx="minor">
              <a:schemeClr val="dk1"/>
            </a:fontRef>
          </p:style>
        </p:cxnSp>
        <p:sp>
          <p:nvSpPr>
            <p:cNvPr id="43" name="Flowchart: Process 42"/>
            <p:cNvSpPr/>
            <p:nvPr/>
          </p:nvSpPr>
          <p:spPr>
            <a:xfrm>
              <a:off x="9807151" y="3922003"/>
              <a:ext cx="1450516" cy="566388"/>
            </a:xfrm>
            <a:prstGeom prst="flowChartProcess">
              <a:avLst/>
            </a:prstGeom>
          </p:spPr>
          <p:style>
            <a:lnRef idx="0">
              <a:schemeClr val="accent6"/>
            </a:lnRef>
            <a:fillRef idx="1001">
              <a:schemeClr val="lt1"/>
            </a:fillRef>
            <a:effectRef idx="3">
              <a:schemeClr val="accent6"/>
            </a:effectRef>
            <a:fontRef idx="minor">
              <a:schemeClr val="lt1"/>
            </a:fontRef>
          </p:style>
          <p:txBody>
            <a:bodyPr rtlCol="0" anchor="ctr"/>
            <a:lstStyle/>
            <a:p>
              <a:pPr algn="ctr"/>
              <a:r>
                <a:rPr lang="en-US" sz="1600" dirty="0" smtClean="0">
                  <a:ln w="0"/>
                  <a:solidFill>
                    <a:schemeClr val="accent1"/>
                  </a:solidFill>
                  <a:effectLst>
                    <a:outerShdw blurRad="38100" dist="25400" dir="5400000" algn="ctr" rotWithShape="0">
                      <a:srgbClr val="6E747A">
                        <a:alpha val="43000"/>
                      </a:srgbClr>
                    </a:outerShdw>
                  </a:effectLst>
                </a:rPr>
                <a:t>{</a:t>
              </a:r>
              <a:r>
                <a:rPr lang="en-US" sz="1600" dirty="0" smtClean="0">
                  <a:ln w="0"/>
                  <a:solidFill>
                    <a:schemeClr val="accent1"/>
                  </a:solidFill>
                  <a:effectLst>
                    <a:outerShdw blurRad="38100" dist="25400" dir="5400000" algn="ctr" rotWithShape="0">
                      <a:srgbClr val="6E747A">
                        <a:alpha val="43000"/>
                      </a:srgbClr>
                    </a:outerShdw>
                  </a:effectLst>
                  <a:latin typeface="+mj-lt"/>
                </a:rPr>
                <a:t>3</a:t>
              </a:r>
              <a:r>
                <a:rPr lang="en-US" sz="1600" dirty="0" smtClean="0">
                  <a:ln w="0"/>
                  <a:solidFill>
                    <a:srgbClr val="C00000"/>
                  </a:solidFill>
                  <a:effectLst>
                    <a:outerShdw blurRad="38100" dist="25400" dir="5400000" algn="ctr" rotWithShape="0">
                      <a:srgbClr val="6E747A">
                        <a:alpha val="43000"/>
                      </a:srgbClr>
                    </a:outerShdw>
                  </a:effectLst>
                  <a:latin typeface="+mj-lt"/>
                </a:rPr>
                <a:t>F1</a:t>
              </a:r>
              <a:r>
                <a:rPr lang="en-US" sz="1600" dirty="0">
                  <a:ln w="0"/>
                  <a:solidFill>
                    <a:schemeClr val="accent1"/>
                  </a:solidFill>
                  <a:effectLst>
                    <a:outerShdw blurRad="38100" dist="25400" dir="5400000" algn="ctr" rotWithShape="0">
                      <a:srgbClr val="6E747A">
                        <a:alpha val="43000"/>
                      </a:srgbClr>
                    </a:outerShdw>
                  </a:effectLst>
                  <a:latin typeface="+mj-lt"/>
                </a:rPr>
                <a:t>,4</a:t>
              </a:r>
              <a:r>
                <a:rPr lang="en-US" sz="1600" dirty="0" smtClean="0">
                  <a:ln w="0"/>
                  <a:solidFill>
                    <a:srgbClr val="C00000"/>
                  </a:solidFill>
                  <a:effectLst>
                    <a:outerShdw blurRad="38100" dist="25400" dir="5400000" algn="ctr" rotWithShape="0">
                      <a:srgbClr val="6E747A">
                        <a:alpha val="43000"/>
                      </a:srgbClr>
                    </a:outerShdw>
                  </a:effectLst>
                  <a:latin typeface="+mj-lt"/>
                </a:rPr>
                <a:t>F2</a:t>
              </a:r>
              <a:r>
                <a:rPr lang="en-US" sz="1600" dirty="0">
                  <a:ln w="0"/>
                  <a:solidFill>
                    <a:schemeClr val="accent1"/>
                  </a:solidFill>
                  <a:effectLst>
                    <a:outerShdw blurRad="38100" dist="25400" dir="5400000" algn="ctr" rotWithShape="0">
                      <a:srgbClr val="6E747A">
                        <a:alpha val="43000"/>
                      </a:srgbClr>
                    </a:outerShdw>
                  </a:effectLst>
                  <a:latin typeface="+mj-lt"/>
                </a:rPr>
                <a:t>,5</a:t>
              </a:r>
              <a:r>
                <a:rPr lang="en-US" sz="1600" dirty="0" smtClean="0">
                  <a:ln w="0"/>
                  <a:solidFill>
                    <a:srgbClr val="C00000"/>
                  </a:solidFill>
                  <a:effectLst>
                    <a:outerShdw blurRad="38100" dist="25400" dir="5400000" algn="ctr" rotWithShape="0">
                      <a:srgbClr val="6E747A">
                        <a:alpha val="43000"/>
                      </a:srgbClr>
                    </a:outerShdw>
                  </a:effectLst>
                  <a:latin typeface="+mj-lt"/>
                </a:rPr>
                <a:t>F2</a:t>
              </a:r>
              <a:r>
                <a:rPr lang="en-US" sz="1600" dirty="0" smtClean="0">
                  <a:ln w="0"/>
                  <a:solidFill>
                    <a:schemeClr val="accent1"/>
                  </a:solidFill>
                  <a:effectLst>
                    <a:outerShdw blurRad="38100" dist="25400" dir="5400000" algn="ctr" rotWithShape="0">
                      <a:srgbClr val="6E747A">
                        <a:alpha val="43000"/>
                      </a:srgbClr>
                    </a:outerShdw>
                  </a:effectLst>
                </a:rPr>
                <a:t>}</a:t>
              </a:r>
              <a:endParaRPr lang="en-US" sz="1600" dirty="0">
                <a:ln w="0"/>
                <a:solidFill>
                  <a:schemeClr val="accent1"/>
                </a:solidFill>
                <a:effectLst>
                  <a:outerShdw blurRad="38100" dist="25400" dir="5400000" algn="ctr" rotWithShape="0">
                    <a:srgbClr val="6E747A">
                      <a:alpha val="43000"/>
                    </a:srgbClr>
                  </a:outerShdw>
                </a:effectLst>
              </a:endParaRPr>
            </a:p>
          </p:txBody>
        </p:sp>
        <p:cxnSp>
          <p:nvCxnSpPr>
            <p:cNvPr id="44" name="Curved Connector 43"/>
            <p:cNvCxnSpPr>
              <a:stCxn id="43" idx="2"/>
              <a:endCxn id="43" idx="3"/>
            </p:cNvCxnSpPr>
            <p:nvPr/>
          </p:nvCxnSpPr>
          <p:spPr>
            <a:xfrm rot="5400000" flipH="1" flipV="1">
              <a:off x="10753441" y="3984165"/>
              <a:ext cx="283194" cy="725258"/>
            </a:xfrm>
            <a:prstGeom prst="curvedConnector4">
              <a:avLst>
                <a:gd name="adj1" fmla="val -80722"/>
                <a:gd name="adj2" fmla="val 131520"/>
              </a:avLst>
            </a:prstGeom>
            <a:ln>
              <a:tailEnd type="triangle"/>
            </a:ln>
          </p:spPr>
          <p:style>
            <a:lnRef idx="1">
              <a:schemeClr val="dk1"/>
            </a:lnRef>
            <a:fillRef idx="2">
              <a:schemeClr val="dk1"/>
            </a:fillRef>
            <a:effectRef idx="1">
              <a:schemeClr val="dk1"/>
            </a:effectRef>
            <a:fontRef idx="minor">
              <a:schemeClr val="dk1"/>
            </a:fontRef>
          </p:style>
        </p:cxnSp>
        <p:sp>
          <p:nvSpPr>
            <p:cNvPr id="45" name="TextBox 44"/>
            <p:cNvSpPr txBox="1"/>
            <p:nvPr/>
          </p:nvSpPr>
          <p:spPr>
            <a:xfrm>
              <a:off x="6296947" y="2461789"/>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46" name="TextBox 45"/>
            <p:cNvSpPr txBox="1"/>
            <p:nvPr/>
          </p:nvSpPr>
          <p:spPr>
            <a:xfrm>
              <a:off x="7690048" y="3276942"/>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47" name="TextBox 46"/>
            <p:cNvSpPr txBox="1"/>
            <p:nvPr/>
          </p:nvSpPr>
          <p:spPr>
            <a:xfrm>
              <a:off x="8879235" y="1887449"/>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48" name="TextBox 47"/>
            <p:cNvSpPr txBox="1"/>
            <p:nvPr/>
          </p:nvSpPr>
          <p:spPr>
            <a:xfrm>
              <a:off x="10321233" y="3276942"/>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49" name="TextBox 48"/>
            <p:cNvSpPr txBox="1"/>
            <p:nvPr/>
          </p:nvSpPr>
          <p:spPr>
            <a:xfrm>
              <a:off x="8919680" y="2459474"/>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cxnSp>
          <p:nvCxnSpPr>
            <p:cNvPr id="50" name="Straight Arrow Connector 49"/>
            <p:cNvCxnSpPr/>
            <p:nvPr/>
          </p:nvCxnSpPr>
          <p:spPr>
            <a:xfrm flipH="1">
              <a:off x="8195181" y="4330607"/>
              <a:ext cx="1611970" cy="3869"/>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51" name="TextBox 50"/>
            <p:cNvSpPr txBox="1"/>
            <p:nvPr/>
          </p:nvSpPr>
          <p:spPr>
            <a:xfrm>
              <a:off x="8474268" y="4161330"/>
              <a:ext cx="45468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52" name="TextBox 51"/>
            <p:cNvSpPr txBox="1"/>
            <p:nvPr/>
          </p:nvSpPr>
          <p:spPr>
            <a:xfrm>
              <a:off x="11344713" y="4279048"/>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6957574" y="4310065"/>
              <a:ext cx="45468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cxnSp>
          <p:nvCxnSpPr>
            <p:cNvPr id="54" name="Straight Arrow Connector 53"/>
            <p:cNvCxnSpPr/>
            <p:nvPr/>
          </p:nvCxnSpPr>
          <p:spPr>
            <a:xfrm>
              <a:off x="8195181" y="4047610"/>
              <a:ext cx="1611970" cy="3869"/>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55" name="TextBox 54"/>
            <p:cNvSpPr txBox="1"/>
            <p:nvPr/>
          </p:nvSpPr>
          <p:spPr>
            <a:xfrm>
              <a:off x="9139841" y="3835971"/>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305734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45" y="189805"/>
            <a:ext cx="8596668" cy="1320800"/>
          </a:xfrm>
        </p:spPr>
        <p:txBody>
          <a:bodyPr/>
          <a:lstStyle/>
          <a:p>
            <a:r>
              <a:rPr lang="en-US" dirty="0" err="1" smtClean="0"/>
              <a:t>Diagnosability</a:t>
            </a:r>
            <a:endParaRPr lang="en-US" dirty="0"/>
          </a:p>
        </p:txBody>
      </p:sp>
      <p:sp>
        <p:nvSpPr>
          <p:cNvPr id="3" name="Content Placeholder 2"/>
          <p:cNvSpPr>
            <a:spLocks noGrp="1"/>
          </p:cNvSpPr>
          <p:nvPr>
            <p:ph idx="1"/>
          </p:nvPr>
        </p:nvSpPr>
        <p:spPr>
          <a:xfrm>
            <a:off x="49321" y="1510655"/>
            <a:ext cx="12192000" cy="5032375"/>
          </a:xfrm>
        </p:spPr>
        <p:txBody>
          <a:bodyPr/>
          <a:lstStyle/>
          <a:p>
            <a:pPr marL="0" indent="0">
              <a:buNone/>
            </a:pPr>
            <a:r>
              <a:rPr lang="en-US" dirty="0" err="1" smtClean="0"/>
              <a:t>Diagnosability</a:t>
            </a:r>
            <a:r>
              <a:rPr lang="en-US" dirty="0" smtClean="0"/>
              <a:t> - a </a:t>
            </a:r>
            <a:r>
              <a:rPr lang="en-US" dirty="0"/>
              <a:t>system fault is considered diagnosable if upon </a:t>
            </a:r>
            <a:r>
              <a:rPr lang="en-US" dirty="0" smtClean="0"/>
              <a:t>its occurrence</a:t>
            </a:r>
            <a:r>
              <a:rPr lang="en-US" dirty="0"/>
              <a:t>, all possible consequential system behaviors allow for the definitive diagnosis (detection, isolation, identification) of its occurrence.</a:t>
            </a:r>
          </a:p>
          <a:p>
            <a:pPr marL="0" indent="0">
              <a:buNone/>
            </a:pPr>
            <a:endParaRPr lang="en-US" dirty="0" smtClean="0"/>
          </a:p>
          <a:p>
            <a:pPr marL="0" indent="0">
              <a:buNone/>
            </a:pPr>
            <a:endParaRPr lang="en-US" dirty="0"/>
          </a:p>
        </p:txBody>
      </p:sp>
      <p:sp>
        <p:nvSpPr>
          <p:cNvPr id="4" name="TextBox 3"/>
          <p:cNvSpPr txBox="1"/>
          <p:nvPr/>
        </p:nvSpPr>
        <p:spPr>
          <a:xfrm>
            <a:off x="147145" y="886422"/>
            <a:ext cx="10257936" cy="369332"/>
          </a:xfrm>
          <a:prstGeom prst="rect">
            <a:avLst/>
          </a:prstGeom>
          <a:noFill/>
        </p:spPr>
        <p:txBody>
          <a:bodyPr wrap="none" rtlCol="0">
            <a:spAutoFit/>
          </a:bodyPr>
          <a:lstStyle/>
          <a:p>
            <a:r>
              <a:rPr lang="en-US" u="sng" dirty="0" smtClean="0">
                <a:solidFill>
                  <a:srgbClr val="FF0000"/>
                </a:solidFill>
              </a:rPr>
              <a:t>Question: </a:t>
            </a:r>
            <a:r>
              <a:rPr lang="en-US" dirty="0" smtClean="0"/>
              <a:t>An important question is that whether the diagnoser can detect and locate the failure? </a:t>
            </a:r>
            <a:endParaRPr lang="en-US" dirty="0"/>
          </a:p>
        </p:txBody>
      </p:sp>
      <p:sp>
        <p:nvSpPr>
          <p:cNvPr id="6" name="Rectangle 5"/>
          <p:cNvSpPr/>
          <p:nvPr/>
        </p:nvSpPr>
        <p:spPr>
          <a:xfrm>
            <a:off x="46993" y="2210943"/>
            <a:ext cx="10478814" cy="11012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057153952"/>
              </p:ext>
            </p:extLst>
          </p:nvPr>
        </p:nvGraphicFramePr>
        <p:xfrm>
          <a:off x="147145" y="2329272"/>
          <a:ext cx="10287000" cy="882650"/>
        </p:xfrm>
        <a:graphic>
          <a:graphicData uri="http://schemas.openxmlformats.org/presentationml/2006/ole">
            <mc:AlternateContent xmlns:mc="http://schemas.openxmlformats.org/markup-compatibility/2006">
              <mc:Choice xmlns:v="urn:schemas-microsoft-com:vml" Requires="v">
                <p:oleObj spid="_x0000_s19473" name="Equation" r:id="rId3" imgW="8369280" imgH="749160" progId="Equation.DSMT4">
                  <p:embed/>
                </p:oleObj>
              </mc:Choice>
              <mc:Fallback>
                <p:oleObj name="Equation" r:id="rId3" imgW="8369280" imgH="749160" progId="Equation.DSMT4">
                  <p:embed/>
                  <p:pic>
                    <p:nvPicPr>
                      <p:cNvPr id="0" name=""/>
                      <p:cNvPicPr/>
                      <p:nvPr/>
                    </p:nvPicPr>
                    <p:blipFill>
                      <a:blip r:embed="rId4"/>
                      <a:stretch>
                        <a:fillRect/>
                      </a:stretch>
                    </p:blipFill>
                    <p:spPr>
                      <a:xfrm>
                        <a:off x="147145" y="2329272"/>
                        <a:ext cx="10287000" cy="882650"/>
                      </a:xfrm>
                      <a:prstGeom prst="rect">
                        <a:avLst/>
                      </a:prstGeom>
                    </p:spPr>
                  </p:pic>
                </p:oleObj>
              </mc:Fallback>
            </mc:AlternateContent>
          </a:graphicData>
        </a:graphic>
      </p:graphicFrame>
      <p:pic>
        <p:nvPicPr>
          <p:cNvPr id="8" name="Shape 287"/>
          <p:cNvPicPr preferRelativeResize="0"/>
          <p:nvPr/>
        </p:nvPicPr>
        <p:blipFill rotWithShape="1">
          <a:blip r:embed="rId5">
            <a:alphaModFix/>
          </a:blip>
          <a:srcRect/>
          <a:stretch/>
        </p:blipFill>
        <p:spPr>
          <a:xfrm>
            <a:off x="425052" y="3346324"/>
            <a:ext cx="9144000" cy="457200"/>
          </a:xfrm>
          <a:prstGeom prst="rect">
            <a:avLst/>
          </a:prstGeom>
          <a:noFill/>
          <a:ln>
            <a:noFill/>
          </a:ln>
        </p:spPr>
      </p:pic>
      <p:grpSp>
        <p:nvGrpSpPr>
          <p:cNvPr id="9" name="Group 8"/>
          <p:cNvGrpSpPr/>
          <p:nvPr/>
        </p:nvGrpSpPr>
        <p:grpSpPr>
          <a:xfrm>
            <a:off x="4857148" y="4306423"/>
            <a:ext cx="3324014" cy="1977414"/>
            <a:chOff x="438690" y="1361934"/>
            <a:chExt cx="3740852" cy="2544845"/>
          </a:xfrm>
        </p:grpSpPr>
        <p:cxnSp>
          <p:nvCxnSpPr>
            <p:cNvPr id="10" name="Straight Arrow Connector 9"/>
            <p:cNvCxnSpPr>
              <a:endCxn id="11" idx="2"/>
            </p:cNvCxnSpPr>
            <p:nvPr/>
          </p:nvCxnSpPr>
          <p:spPr>
            <a:xfrm>
              <a:off x="438690" y="2099254"/>
              <a:ext cx="314896" cy="1"/>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11" name="Flowchart: Connector 10"/>
            <p:cNvSpPr/>
            <p:nvPr/>
          </p:nvSpPr>
          <p:spPr>
            <a:xfrm>
              <a:off x="753586" y="1872158"/>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12" name="Flowchart: Connector 11"/>
            <p:cNvSpPr/>
            <p:nvPr/>
          </p:nvSpPr>
          <p:spPr>
            <a:xfrm>
              <a:off x="3397901" y="1872157"/>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3</a:t>
              </a:r>
            </a:p>
          </p:txBody>
        </p:sp>
        <p:sp>
          <p:nvSpPr>
            <p:cNvPr id="13" name="Flowchart: Connector 12"/>
            <p:cNvSpPr/>
            <p:nvPr/>
          </p:nvSpPr>
          <p:spPr>
            <a:xfrm>
              <a:off x="2075744" y="1872158"/>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solidFill>
                    <a:schemeClr val="bg1"/>
                  </a:solidFill>
                  <a:latin typeface="Times New Roman" panose="02020603050405020304" pitchFamily="18" charset="0"/>
                  <a:cs typeface="Times New Roman" panose="02020603050405020304" pitchFamily="18" charset="0"/>
                </a:rPr>
                <a:t>2</a:t>
              </a:r>
            </a:p>
          </p:txBody>
        </p:sp>
        <p:cxnSp>
          <p:nvCxnSpPr>
            <p:cNvPr id="14" name="Straight Arrow Connector 13"/>
            <p:cNvCxnSpPr>
              <a:stCxn id="11" idx="6"/>
            </p:cNvCxnSpPr>
            <p:nvPr/>
          </p:nvCxnSpPr>
          <p:spPr>
            <a:xfrm flipV="1">
              <a:off x="1344917" y="2099255"/>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15" name="Straight Arrow Connector 14"/>
            <p:cNvCxnSpPr/>
            <p:nvPr/>
          </p:nvCxnSpPr>
          <p:spPr>
            <a:xfrm flipV="1">
              <a:off x="2667075" y="2102748"/>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16" name="Curved Connector 15"/>
            <p:cNvCxnSpPr/>
            <p:nvPr/>
          </p:nvCxnSpPr>
          <p:spPr>
            <a:xfrm flipH="1" flipV="1">
              <a:off x="3705416" y="1872157"/>
              <a:ext cx="295665" cy="227097"/>
            </a:xfrm>
            <a:prstGeom prst="curvedConnector4">
              <a:avLst>
                <a:gd name="adj1" fmla="val -85248"/>
                <a:gd name="adj2" fmla="val 226008"/>
              </a:avLst>
            </a:prstGeom>
            <a:ln>
              <a:tailEnd type="triangle"/>
            </a:ln>
          </p:spPr>
          <p:style>
            <a:lnRef idx="1">
              <a:schemeClr val="dk1"/>
            </a:lnRef>
            <a:fillRef idx="2">
              <a:schemeClr val="dk1"/>
            </a:fillRef>
            <a:effectRef idx="1">
              <a:schemeClr val="dk1"/>
            </a:effectRef>
            <a:fontRef idx="minor">
              <a:schemeClr val="dk1"/>
            </a:fontRef>
          </p:style>
        </p:cxnSp>
        <p:sp>
          <p:nvSpPr>
            <p:cNvPr id="17" name="Flowchart: Connector 16"/>
            <p:cNvSpPr/>
            <p:nvPr/>
          </p:nvSpPr>
          <p:spPr>
            <a:xfrm>
              <a:off x="753586" y="3420548"/>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18" name="Flowchart: Connector 17"/>
            <p:cNvSpPr/>
            <p:nvPr/>
          </p:nvSpPr>
          <p:spPr>
            <a:xfrm>
              <a:off x="2075743" y="3452585"/>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5</a:t>
              </a:r>
            </a:p>
          </p:txBody>
        </p:sp>
        <p:cxnSp>
          <p:nvCxnSpPr>
            <p:cNvPr id="19" name="Straight Arrow Connector 18"/>
            <p:cNvCxnSpPr>
              <a:stCxn id="11" idx="4"/>
              <a:endCxn id="17" idx="0"/>
            </p:cNvCxnSpPr>
            <p:nvPr/>
          </p:nvCxnSpPr>
          <p:spPr>
            <a:xfrm>
              <a:off x="1049252" y="2326352"/>
              <a:ext cx="0" cy="109419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20" name="Straight Arrow Connector 19"/>
            <p:cNvCxnSpPr/>
            <p:nvPr/>
          </p:nvCxnSpPr>
          <p:spPr>
            <a:xfrm flipV="1">
              <a:off x="1344917" y="3688998"/>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21" name="Curved Connector 20"/>
            <p:cNvCxnSpPr/>
            <p:nvPr/>
          </p:nvCxnSpPr>
          <p:spPr>
            <a:xfrm flipH="1" flipV="1">
              <a:off x="2382027" y="3468888"/>
              <a:ext cx="295665" cy="227097"/>
            </a:xfrm>
            <a:prstGeom prst="curvedConnector4">
              <a:avLst>
                <a:gd name="adj1" fmla="val -98187"/>
                <a:gd name="adj2" fmla="val 216516"/>
              </a:avLst>
            </a:prstGeom>
            <a:ln>
              <a:tailEnd type="triangle"/>
            </a:ln>
          </p:spPr>
          <p:style>
            <a:lnRef idx="1">
              <a:schemeClr val="dk1"/>
            </a:lnRef>
            <a:fillRef idx="2">
              <a:schemeClr val="dk1"/>
            </a:fillRef>
            <a:effectRef idx="1">
              <a:schemeClr val="dk1"/>
            </a:effectRef>
            <a:fontRef idx="minor">
              <a:schemeClr val="dk1"/>
            </a:fontRef>
          </p:style>
        </p:cxnSp>
        <p:cxnSp>
          <p:nvCxnSpPr>
            <p:cNvPr id="22" name="Curved Connector 21"/>
            <p:cNvCxnSpPr/>
            <p:nvPr/>
          </p:nvCxnSpPr>
          <p:spPr>
            <a:xfrm rot="16200000" flipV="1">
              <a:off x="1705089" y="1485362"/>
              <a:ext cx="10482" cy="904024"/>
            </a:xfrm>
            <a:prstGeom prst="curvedConnector3">
              <a:avLst>
                <a:gd name="adj1" fmla="val 3557583"/>
              </a:avLst>
            </a:prstGeom>
            <a:ln>
              <a:tailEnd type="triangle"/>
            </a:ln>
          </p:spPr>
          <p:style>
            <a:lnRef idx="1">
              <a:schemeClr val="dk1"/>
            </a:lnRef>
            <a:fillRef idx="2">
              <a:schemeClr val="dk1"/>
            </a:fillRef>
            <a:effectRef idx="1">
              <a:schemeClr val="dk1"/>
            </a:effectRef>
            <a:fontRef idx="minor">
              <a:schemeClr val="dk1"/>
            </a:fontRef>
          </p:style>
        </p:cxnSp>
        <p:sp>
          <p:nvSpPr>
            <p:cNvPr id="23" name="TextBox 22"/>
            <p:cNvSpPr txBox="1"/>
            <p:nvPr/>
          </p:nvSpPr>
          <p:spPr>
            <a:xfrm>
              <a:off x="1492728" y="3477343"/>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f</a:t>
              </a:r>
              <a:r>
                <a:rPr lang="en-US" sz="1600" i="1" baseline="-25000" dirty="0">
                  <a:solidFill>
                    <a:srgbClr val="C00000"/>
                  </a:solidFill>
                  <a:latin typeface="Times New Roman" panose="02020603050405020304" pitchFamily="18" charset="0"/>
                  <a:cs typeface="Times New Roman" panose="02020603050405020304" pitchFamily="18" charset="0"/>
                </a:rPr>
                <a:t>2</a:t>
              </a:r>
            </a:p>
          </p:txBody>
        </p:sp>
        <p:sp>
          <p:nvSpPr>
            <p:cNvPr id="24" name="TextBox 23"/>
            <p:cNvSpPr txBox="1"/>
            <p:nvPr/>
          </p:nvSpPr>
          <p:spPr>
            <a:xfrm>
              <a:off x="1484413" y="1927704"/>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2806570" y="1915353"/>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f</a:t>
              </a:r>
              <a:r>
                <a:rPr lang="en-US" sz="1600" i="1" baseline="-25000" dirty="0">
                  <a:solidFill>
                    <a:srgbClr val="C00000"/>
                  </a:solidFill>
                  <a:latin typeface="Times New Roman" panose="02020603050405020304" pitchFamily="18" charset="0"/>
                  <a:cs typeface="Times New Roman" panose="02020603050405020304" pitchFamily="18" charset="0"/>
                </a:rPr>
                <a:t>1</a:t>
              </a:r>
            </a:p>
          </p:txBody>
        </p:sp>
        <p:sp>
          <p:nvSpPr>
            <p:cNvPr id="26" name="TextBox 25"/>
            <p:cNvSpPr txBox="1"/>
            <p:nvPr/>
          </p:nvSpPr>
          <p:spPr>
            <a:xfrm>
              <a:off x="2766513" y="3180778"/>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7" name="TextBox 26"/>
            <p:cNvSpPr txBox="1"/>
            <p:nvPr/>
          </p:nvSpPr>
          <p:spPr>
            <a:xfrm>
              <a:off x="3822621" y="1386193"/>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8" name="TextBox 27"/>
            <p:cNvSpPr txBox="1"/>
            <p:nvPr/>
          </p:nvSpPr>
          <p:spPr>
            <a:xfrm>
              <a:off x="1531870" y="1361934"/>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9" name="TextBox 28"/>
            <p:cNvSpPr txBox="1"/>
            <p:nvPr/>
          </p:nvSpPr>
          <p:spPr>
            <a:xfrm>
              <a:off x="870790" y="2627800"/>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cxnSp>
          <p:nvCxnSpPr>
            <p:cNvPr id="30" name="Curved Connector 29"/>
            <p:cNvCxnSpPr>
              <a:stCxn id="18" idx="1"/>
              <a:endCxn id="17" idx="7"/>
            </p:cNvCxnSpPr>
            <p:nvPr/>
          </p:nvCxnSpPr>
          <p:spPr>
            <a:xfrm rot="16200000" flipV="1">
              <a:off x="1694312" y="3051070"/>
              <a:ext cx="32037" cy="904024"/>
            </a:xfrm>
            <a:prstGeom prst="curvedConnector3">
              <a:avLst>
                <a:gd name="adj1" fmla="val 1223781"/>
              </a:avLst>
            </a:prstGeom>
            <a:ln>
              <a:tailEnd type="triangle"/>
            </a:ln>
          </p:spPr>
          <p:style>
            <a:lnRef idx="1">
              <a:schemeClr val="dk1"/>
            </a:lnRef>
            <a:fillRef idx="2">
              <a:schemeClr val="dk1"/>
            </a:fillRef>
            <a:effectRef idx="1">
              <a:schemeClr val="dk1"/>
            </a:effectRef>
            <a:fontRef idx="minor">
              <a:schemeClr val="dk1"/>
            </a:fontRef>
          </p:style>
        </p:cxnSp>
        <p:sp>
          <p:nvSpPr>
            <p:cNvPr id="31" name="TextBox 30"/>
            <p:cNvSpPr txBox="1"/>
            <p:nvPr/>
          </p:nvSpPr>
          <p:spPr>
            <a:xfrm>
              <a:off x="1531481" y="2914074"/>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grpSp>
      <p:grpSp>
        <p:nvGrpSpPr>
          <p:cNvPr id="33" name="Group 32"/>
          <p:cNvGrpSpPr/>
          <p:nvPr/>
        </p:nvGrpSpPr>
        <p:grpSpPr>
          <a:xfrm>
            <a:off x="772431" y="4331317"/>
            <a:ext cx="3324014" cy="1977414"/>
            <a:chOff x="438690" y="1361934"/>
            <a:chExt cx="3740852" cy="2544845"/>
          </a:xfrm>
        </p:grpSpPr>
        <p:cxnSp>
          <p:nvCxnSpPr>
            <p:cNvPr id="34" name="Straight Arrow Connector 33"/>
            <p:cNvCxnSpPr>
              <a:endCxn id="35" idx="2"/>
            </p:cNvCxnSpPr>
            <p:nvPr/>
          </p:nvCxnSpPr>
          <p:spPr>
            <a:xfrm>
              <a:off x="438690" y="2099254"/>
              <a:ext cx="314896" cy="1"/>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35" name="Flowchart: Connector 34"/>
            <p:cNvSpPr/>
            <p:nvPr/>
          </p:nvSpPr>
          <p:spPr>
            <a:xfrm>
              <a:off x="753586" y="1872158"/>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36" name="Flowchart: Connector 35"/>
            <p:cNvSpPr/>
            <p:nvPr/>
          </p:nvSpPr>
          <p:spPr>
            <a:xfrm>
              <a:off x="3397901" y="1872157"/>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3</a:t>
              </a:r>
            </a:p>
          </p:txBody>
        </p:sp>
        <p:sp>
          <p:nvSpPr>
            <p:cNvPr id="37" name="Flowchart: Connector 36"/>
            <p:cNvSpPr/>
            <p:nvPr/>
          </p:nvSpPr>
          <p:spPr>
            <a:xfrm>
              <a:off x="2075744" y="1872158"/>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solidFill>
                    <a:schemeClr val="bg1"/>
                  </a:solidFill>
                  <a:latin typeface="Times New Roman" panose="02020603050405020304" pitchFamily="18" charset="0"/>
                  <a:cs typeface="Times New Roman" panose="02020603050405020304" pitchFamily="18" charset="0"/>
                </a:rPr>
                <a:t>2</a:t>
              </a:r>
            </a:p>
          </p:txBody>
        </p:sp>
        <p:cxnSp>
          <p:nvCxnSpPr>
            <p:cNvPr id="38" name="Straight Arrow Connector 37"/>
            <p:cNvCxnSpPr>
              <a:stCxn id="35" idx="6"/>
            </p:cNvCxnSpPr>
            <p:nvPr/>
          </p:nvCxnSpPr>
          <p:spPr>
            <a:xfrm flipV="1">
              <a:off x="1344917" y="2099255"/>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39" name="Straight Arrow Connector 38"/>
            <p:cNvCxnSpPr/>
            <p:nvPr/>
          </p:nvCxnSpPr>
          <p:spPr>
            <a:xfrm flipV="1">
              <a:off x="2667075" y="2102748"/>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0" name="Curved Connector 39"/>
            <p:cNvCxnSpPr/>
            <p:nvPr/>
          </p:nvCxnSpPr>
          <p:spPr>
            <a:xfrm flipH="1" flipV="1">
              <a:off x="3705416" y="1872157"/>
              <a:ext cx="295665" cy="227097"/>
            </a:xfrm>
            <a:prstGeom prst="curvedConnector4">
              <a:avLst>
                <a:gd name="adj1" fmla="val -85248"/>
                <a:gd name="adj2" fmla="val 226008"/>
              </a:avLst>
            </a:prstGeom>
            <a:ln>
              <a:tailEnd type="triangle"/>
            </a:ln>
          </p:spPr>
          <p:style>
            <a:lnRef idx="1">
              <a:schemeClr val="dk1"/>
            </a:lnRef>
            <a:fillRef idx="2">
              <a:schemeClr val="dk1"/>
            </a:fillRef>
            <a:effectRef idx="1">
              <a:schemeClr val="dk1"/>
            </a:effectRef>
            <a:fontRef idx="minor">
              <a:schemeClr val="dk1"/>
            </a:fontRef>
          </p:style>
        </p:cxnSp>
        <p:sp>
          <p:nvSpPr>
            <p:cNvPr id="41" name="Flowchart: Connector 40"/>
            <p:cNvSpPr/>
            <p:nvPr/>
          </p:nvSpPr>
          <p:spPr>
            <a:xfrm>
              <a:off x="753586" y="3420548"/>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42" name="Flowchart: Connector 41"/>
            <p:cNvSpPr/>
            <p:nvPr/>
          </p:nvSpPr>
          <p:spPr>
            <a:xfrm>
              <a:off x="2075743" y="3452585"/>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5</a:t>
              </a:r>
            </a:p>
          </p:txBody>
        </p:sp>
        <p:cxnSp>
          <p:nvCxnSpPr>
            <p:cNvPr id="43" name="Straight Arrow Connector 42"/>
            <p:cNvCxnSpPr>
              <a:stCxn id="35" idx="4"/>
              <a:endCxn id="41" idx="0"/>
            </p:cNvCxnSpPr>
            <p:nvPr/>
          </p:nvCxnSpPr>
          <p:spPr>
            <a:xfrm>
              <a:off x="1049252" y="2326352"/>
              <a:ext cx="0" cy="109419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4" name="Straight Arrow Connector 43"/>
            <p:cNvCxnSpPr/>
            <p:nvPr/>
          </p:nvCxnSpPr>
          <p:spPr>
            <a:xfrm flipV="1">
              <a:off x="1344917" y="3688998"/>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45" name="Curved Connector 44"/>
            <p:cNvCxnSpPr/>
            <p:nvPr/>
          </p:nvCxnSpPr>
          <p:spPr>
            <a:xfrm flipH="1" flipV="1">
              <a:off x="2382027" y="3468888"/>
              <a:ext cx="295665" cy="227097"/>
            </a:xfrm>
            <a:prstGeom prst="curvedConnector4">
              <a:avLst>
                <a:gd name="adj1" fmla="val -98187"/>
                <a:gd name="adj2" fmla="val 216516"/>
              </a:avLst>
            </a:prstGeom>
            <a:ln>
              <a:tailEnd type="triangle"/>
            </a:ln>
          </p:spPr>
          <p:style>
            <a:lnRef idx="1">
              <a:schemeClr val="dk1"/>
            </a:lnRef>
            <a:fillRef idx="2">
              <a:schemeClr val="dk1"/>
            </a:fillRef>
            <a:effectRef idx="1">
              <a:schemeClr val="dk1"/>
            </a:effectRef>
            <a:fontRef idx="minor">
              <a:schemeClr val="dk1"/>
            </a:fontRef>
          </p:style>
        </p:cxnSp>
        <p:cxnSp>
          <p:nvCxnSpPr>
            <p:cNvPr id="46" name="Curved Connector 45"/>
            <p:cNvCxnSpPr/>
            <p:nvPr/>
          </p:nvCxnSpPr>
          <p:spPr>
            <a:xfrm rot="16200000" flipV="1">
              <a:off x="1705089" y="1485362"/>
              <a:ext cx="10482" cy="904024"/>
            </a:xfrm>
            <a:prstGeom prst="curvedConnector3">
              <a:avLst>
                <a:gd name="adj1" fmla="val 3557583"/>
              </a:avLst>
            </a:prstGeom>
            <a:ln>
              <a:tailEnd type="triangle"/>
            </a:ln>
          </p:spPr>
          <p:style>
            <a:lnRef idx="1">
              <a:schemeClr val="dk1"/>
            </a:lnRef>
            <a:fillRef idx="2">
              <a:schemeClr val="dk1"/>
            </a:fillRef>
            <a:effectRef idx="1">
              <a:schemeClr val="dk1"/>
            </a:effectRef>
            <a:fontRef idx="minor">
              <a:schemeClr val="dk1"/>
            </a:fontRef>
          </p:style>
        </p:cxnSp>
        <p:sp>
          <p:nvSpPr>
            <p:cNvPr id="47" name="TextBox 46"/>
            <p:cNvSpPr txBox="1"/>
            <p:nvPr/>
          </p:nvSpPr>
          <p:spPr>
            <a:xfrm>
              <a:off x="1492728" y="3477343"/>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f</a:t>
              </a:r>
              <a:r>
                <a:rPr lang="en-US" sz="1600" i="1" baseline="-25000" dirty="0">
                  <a:solidFill>
                    <a:srgbClr val="C00000"/>
                  </a:solidFill>
                  <a:latin typeface="Times New Roman" panose="02020603050405020304" pitchFamily="18" charset="0"/>
                  <a:cs typeface="Times New Roman" panose="02020603050405020304" pitchFamily="18" charset="0"/>
                </a:rPr>
                <a:t>2</a:t>
              </a:r>
            </a:p>
          </p:txBody>
        </p:sp>
        <p:sp>
          <p:nvSpPr>
            <p:cNvPr id="48" name="TextBox 47"/>
            <p:cNvSpPr txBox="1"/>
            <p:nvPr/>
          </p:nvSpPr>
          <p:spPr>
            <a:xfrm>
              <a:off x="1484413" y="1927704"/>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49" name="TextBox 48"/>
            <p:cNvSpPr txBox="1"/>
            <p:nvPr/>
          </p:nvSpPr>
          <p:spPr>
            <a:xfrm>
              <a:off x="2806570" y="1915353"/>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f</a:t>
              </a:r>
              <a:r>
                <a:rPr lang="en-US" sz="1600" i="1" baseline="-25000" dirty="0">
                  <a:solidFill>
                    <a:srgbClr val="C00000"/>
                  </a:solidFill>
                  <a:latin typeface="Times New Roman" panose="02020603050405020304" pitchFamily="18" charset="0"/>
                  <a:cs typeface="Times New Roman" panose="02020603050405020304" pitchFamily="18" charset="0"/>
                </a:rPr>
                <a:t>1</a:t>
              </a:r>
            </a:p>
          </p:txBody>
        </p:sp>
        <p:sp>
          <p:nvSpPr>
            <p:cNvPr id="50" name="TextBox 49"/>
            <p:cNvSpPr txBox="1"/>
            <p:nvPr/>
          </p:nvSpPr>
          <p:spPr>
            <a:xfrm>
              <a:off x="2766513" y="3180778"/>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51" name="TextBox 50"/>
            <p:cNvSpPr txBox="1"/>
            <p:nvPr/>
          </p:nvSpPr>
          <p:spPr>
            <a:xfrm>
              <a:off x="3822621" y="1386193"/>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52" name="TextBox 51"/>
            <p:cNvSpPr txBox="1"/>
            <p:nvPr/>
          </p:nvSpPr>
          <p:spPr>
            <a:xfrm>
              <a:off x="1531870" y="1361934"/>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870790" y="2627800"/>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grpSp>
      <p:sp>
        <p:nvSpPr>
          <p:cNvPr id="57" name="TextBox 56"/>
          <p:cNvSpPr txBox="1"/>
          <p:nvPr/>
        </p:nvSpPr>
        <p:spPr>
          <a:xfrm>
            <a:off x="984407" y="4000731"/>
            <a:ext cx="2289473" cy="369332"/>
          </a:xfrm>
          <a:prstGeom prst="rect">
            <a:avLst/>
          </a:prstGeom>
          <a:noFill/>
        </p:spPr>
        <p:txBody>
          <a:bodyPr wrap="none" rtlCol="0">
            <a:spAutoFit/>
          </a:bodyPr>
          <a:lstStyle/>
          <a:p>
            <a:r>
              <a:rPr lang="en-US" b="1" dirty="0" smtClean="0"/>
              <a:t>A Diagnosable plant</a:t>
            </a:r>
            <a:endParaRPr lang="en-US" b="1" dirty="0"/>
          </a:p>
        </p:txBody>
      </p:sp>
      <p:sp>
        <p:nvSpPr>
          <p:cNvPr id="58" name="TextBox 57"/>
          <p:cNvSpPr txBox="1"/>
          <p:nvPr/>
        </p:nvSpPr>
        <p:spPr>
          <a:xfrm>
            <a:off x="4997052" y="4006718"/>
            <a:ext cx="2696572" cy="369332"/>
          </a:xfrm>
          <a:prstGeom prst="rect">
            <a:avLst/>
          </a:prstGeom>
          <a:noFill/>
        </p:spPr>
        <p:txBody>
          <a:bodyPr wrap="none" rtlCol="0">
            <a:spAutoFit/>
          </a:bodyPr>
          <a:lstStyle/>
          <a:p>
            <a:r>
              <a:rPr lang="en-US" b="1" dirty="0" smtClean="0"/>
              <a:t>An </a:t>
            </a:r>
            <a:r>
              <a:rPr lang="en-US" b="1" dirty="0" err="1" smtClean="0"/>
              <a:t>undiagnosable</a:t>
            </a:r>
            <a:r>
              <a:rPr lang="en-US" b="1" dirty="0" smtClean="0"/>
              <a:t> plant</a:t>
            </a:r>
            <a:endParaRPr lang="en-US" b="1" dirty="0"/>
          </a:p>
        </p:txBody>
      </p:sp>
      <p:sp>
        <p:nvSpPr>
          <p:cNvPr id="59" name="TextBox 58"/>
          <p:cNvSpPr txBox="1"/>
          <p:nvPr/>
        </p:nvSpPr>
        <p:spPr>
          <a:xfrm>
            <a:off x="1052239" y="6475999"/>
            <a:ext cx="7122463" cy="369332"/>
          </a:xfrm>
          <a:prstGeom prst="rect">
            <a:avLst/>
          </a:prstGeom>
          <a:noFill/>
        </p:spPr>
        <p:txBody>
          <a:bodyPr wrap="none" rtlCol="0">
            <a:spAutoFit/>
          </a:bodyPr>
          <a:lstStyle/>
          <a:p>
            <a:r>
              <a:rPr lang="en-US" dirty="0" smtClean="0">
                <a:solidFill>
                  <a:srgbClr val="FF0000"/>
                </a:solidFill>
              </a:rPr>
              <a:t>Question: </a:t>
            </a:r>
            <a:r>
              <a:rPr lang="en-US" dirty="0" smtClean="0"/>
              <a:t>How to check it based on the structure of the diagnoser?</a:t>
            </a:r>
            <a:endParaRPr lang="en-US" dirty="0"/>
          </a:p>
        </p:txBody>
      </p:sp>
    </p:spTree>
    <p:extLst>
      <p:ext uri="{BB962C8B-B14F-4D97-AF65-F5344CB8AC3E}">
        <p14:creationId xmlns:p14="http://schemas.microsoft.com/office/powerpoint/2010/main" val="3627271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3572"/>
            <a:ext cx="9499600" cy="1320800"/>
          </a:xfrm>
        </p:spPr>
        <p:txBody>
          <a:bodyPr>
            <a:normAutofit/>
          </a:bodyPr>
          <a:lstStyle/>
          <a:p>
            <a:r>
              <a:rPr lang="en-US" sz="2400" b="1" dirty="0" smtClean="0"/>
              <a:t>Checking the </a:t>
            </a:r>
            <a:r>
              <a:rPr lang="en-US" sz="2400" b="1" dirty="0" err="1" smtClean="0"/>
              <a:t>diagnosability</a:t>
            </a:r>
            <a:r>
              <a:rPr lang="en-US" sz="2400" b="1" dirty="0" smtClean="0"/>
              <a:t> based the structure of the diagnoser</a:t>
            </a:r>
            <a:endParaRPr lang="en-US" sz="2400" b="1" dirty="0"/>
          </a:p>
        </p:txBody>
      </p:sp>
      <p:sp>
        <p:nvSpPr>
          <p:cNvPr id="4" name="Rectangle 3"/>
          <p:cNvSpPr/>
          <p:nvPr/>
        </p:nvSpPr>
        <p:spPr>
          <a:xfrm>
            <a:off x="0" y="5191416"/>
            <a:ext cx="12192000" cy="756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 name="Rectangle 5"/>
          <p:cNvSpPr/>
          <p:nvPr/>
        </p:nvSpPr>
        <p:spPr>
          <a:xfrm>
            <a:off x="858478" y="4845416"/>
            <a:ext cx="6096000" cy="369332"/>
          </a:xfrm>
          <a:prstGeom prst="rect">
            <a:avLst/>
          </a:prstGeom>
        </p:spPr>
        <p:txBody>
          <a:bodyPr>
            <a:spAutoFit/>
          </a:bodyPr>
          <a:lstStyle/>
          <a:p>
            <a:endParaRPr lang="en-US" dirty="0"/>
          </a:p>
        </p:txBody>
      </p:sp>
      <p:pic>
        <p:nvPicPr>
          <p:cNvPr id="8" name="Shape 504"/>
          <p:cNvPicPr preferRelativeResize="0"/>
          <p:nvPr/>
        </p:nvPicPr>
        <p:blipFill rotWithShape="1">
          <a:blip r:embed="rId2">
            <a:alphaModFix/>
          </a:blip>
          <a:srcRect/>
          <a:stretch/>
        </p:blipFill>
        <p:spPr>
          <a:xfrm>
            <a:off x="206745" y="1140730"/>
            <a:ext cx="8686800" cy="2971799"/>
          </a:xfrm>
          <a:prstGeom prst="rect">
            <a:avLst/>
          </a:prstGeom>
          <a:noFill/>
          <a:ln>
            <a:noFill/>
          </a:ln>
        </p:spPr>
      </p:pic>
      <p:sp>
        <p:nvSpPr>
          <p:cNvPr id="9" name="Rectangle 8"/>
          <p:cNvSpPr/>
          <p:nvPr/>
        </p:nvSpPr>
        <p:spPr>
          <a:xfrm>
            <a:off x="0" y="5173333"/>
            <a:ext cx="11191195" cy="1200329"/>
          </a:xfrm>
          <a:prstGeom prst="rect">
            <a:avLst/>
          </a:prstGeom>
        </p:spPr>
        <p:txBody>
          <a:bodyPr wrap="square">
            <a:spAutoFit/>
          </a:bodyPr>
          <a:lstStyle/>
          <a:p>
            <a:r>
              <a:rPr lang="en-US" sz="2400" dirty="0" smtClean="0"/>
              <a:t>Theorem: A</a:t>
            </a:r>
            <a:r>
              <a:rPr lang="en-US" sz="2400" dirty="0" smtClean="0">
                <a:latin typeface="Times New Roman"/>
                <a:ea typeface="Times New Roman"/>
                <a:cs typeface="Times New Roman"/>
                <a:sym typeface="Calibri"/>
              </a:rPr>
              <a:t> </a:t>
            </a:r>
            <a:r>
              <a:rPr lang="en-US" sz="2400" dirty="0">
                <a:latin typeface="Times New Roman"/>
                <a:ea typeface="Times New Roman"/>
                <a:cs typeface="Times New Roman"/>
                <a:sym typeface="Calibri"/>
              </a:rPr>
              <a:t>language L without multiple failures of the same type is diagnosable, if and only if its diagnoser </a:t>
            </a:r>
            <a:r>
              <a:rPr lang="en-US" sz="2400" dirty="0" err="1">
                <a:latin typeface="Times New Roman"/>
                <a:ea typeface="Times New Roman"/>
                <a:cs typeface="Times New Roman"/>
                <a:sym typeface="Calibri"/>
              </a:rPr>
              <a:t>G</a:t>
            </a:r>
            <a:r>
              <a:rPr lang="en-US" sz="2400" baseline="-25000" dirty="0" err="1">
                <a:latin typeface="Times New Roman"/>
                <a:ea typeface="Times New Roman"/>
                <a:cs typeface="Times New Roman"/>
                <a:sym typeface="Calibri"/>
              </a:rPr>
              <a:t>d</a:t>
            </a:r>
            <a:r>
              <a:rPr lang="en-US" sz="2400" dirty="0">
                <a:latin typeface="Times New Roman"/>
                <a:ea typeface="Times New Roman"/>
                <a:cs typeface="Times New Roman"/>
                <a:sym typeface="Calibri"/>
              </a:rPr>
              <a:t> </a:t>
            </a:r>
            <a:r>
              <a:rPr lang="en-US" sz="2400" dirty="0" smtClean="0">
                <a:latin typeface="Times New Roman"/>
                <a:ea typeface="Times New Roman"/>
                <a:cs typeface="Times New Roman"/>
                <a:sym typeface="Calibri"/>
              </a:rPr>
              <a:t>has no F</a:t>
            </a:r>
            <a:r>
              <a:rPr lang="en-US" sz="2400" baseline="-25000" dirty="0" smtClean="0">
                <a:latin typeface="Times New Roman"/>
                <a:ea typeface="Times New Roman"/>
                <a:cs typeface="Times New Roman"/>
                <a:sym typeface="Calibri"/>
              </a:rPr>
              <a:t>i</a:t>
            </a:r>
            <a:r>
              <a:rPr lang="en-US" sz="2400" dirty="0" smtClean="0">
                <a:latin typeface="Times New Roman"/>
                <a:ea typeface="Times New Roman"/>
                <a:cs typeface="Times New Roman"/>
                <a:sym typeface="Calibri"/>
              </a:rPr>
              <a:t> indeterminate cycle, for all failure types F</a:t>
            </a:r>
            <a:r>
              <a:rPr lang="en-US" sz="2400" baseline="-25000" dirty="0" smtClean="0">
                <a:latin typeface="Times New Roman"/>
                <a:ea typeface="Times New Roman"/>
                <a:cs typeface="Times New Roman"/>
                <a:sym typeface="Calibri"/>
              </a:rPr>
              <a:t>i</a:t>
            </a:r>
            <a:r>
              <a:rPr lang="en-US" sz="2400" dirty="0" smtClean="0">
                <a:latin typeface="Times New Roman"/>
                <a:ea typeface="Times New Roman"/>
                <a:cs typeface="Times New Roman"/>
                <a:sym typeface="Calibri"/>
              </a:rPr>
              <a:t>, i=1,…,m</a:t>
            </a:r>
            <a:endParaRPr lang="en-US" sz="2400" dirty="0">
              <a:latin typeface="Times New Roman"/>
              <a:ea typeface="Times New Roman"/>
              <a:cs typeface="Times New Roman"/>
              <a:sym typeface="Calibri"/>
            </a:endParaRPr>
          </a:p>
          <a:p>
            <a:endParaRPr lang="en-US" sz="2400" dirty="0"/>
          </a:p>
        </p:txBody>
      </p:sp>
      <p:sp>
        <p:nvSpPr>
          <p:cNvPr id="10" name="Shape 503"/>
          <p:cNvSpPr txBox="1"/>
          <p:nvPr/>
        </p:nvSpPr>
        <p:spPr>
          <a:xfrm>
            <a:off x="0" y="722120"/>
            <a:ext cx="5803900"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0" i="0" u="none" strike="noStrike" cap="none" dirty="0" smtClean="0">
                <a:solidFill>
                  <a:srgbClr val="FF0000"/>
                </a:solidFill>
                <a:latin typeface="Times New Roman"/>
                <a:ea typeface="Times New Roman"/>
                <a:cs typeface="Times New Roman"/>
                <a:sym typeface="Times New Roman"/>
              </a:rPr>
              <a:t>Definition: Fi </a:t>
            </a:r>
            <a:r>
              <a:rPr lang="en-US" sz="2400" b="0" i="0" u="none" strike="noStrike" cap="none" dirty="0">
                <a:solidFill>
                  <a:srgbClr val="FF0000"/>
                </a:solidFill>
                <a:latin typeface="Times New Roman"/>
                <a:ea typeface="Times New Roman"/>
                <a:cs typeface="Times New Roman"/>
                <a:sym typeface="Times New Roman"/>
              </a:rPr>
              <a:t>– Indeterminate Cycle:</a:t>
            </a:r>
          </a:p>
        </p:txBody>
      </p:sp>
    </p:spTree>
    <p:extLst>
      <p:ext uri="{BB962C8B-B14F-4D97-AF65-F5344CB8AC3E}">
        <p14:creationId xmlns:p14="http://schemas.microsoft.com/office/powerpoint/2010/main" val="2418896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Faults are always</a:t>
            </a:r>
          </a:p>
          <a:p>
            <a:r>
              <a:rPr lang="en-US" dirty="0" smtClean="0"/>
              <a:t>Faults are unwanted</a:t>
            </a:r>
          </a:p>
          <a:p>
            <a:r>
              <a:rPr lang="en-US" dirty="0" smtClean="0"/>
              <a:t>Faults are arbitrary</a:t>
            </a:r>
          </a:p>
          <a:p>
            <a:r>
              <a:rPr lang="en-US" dirty="0" smtClean="0"/>
              <a:t>Faults are costly</a:t>
            </a:r>
          </a:p>
          <a:p>
            <a:r>
              <a:rPr lang="en-US" dirty="0" smtClean="0"/>
              <a:t>Faults are DEADLY</a:t>
            </a:r>
          </a:p>
          <a:p>
            <a:pPr marL="0" indent="0">
              <a:buNone/>
            </a:pPr>
            <a:endParaRPr lang="en-US" dirty="0" smtClean="0"/>
          </a:p>
          <a:p>
            <a:pPr marL="0" indent="0">
              <a:buNone/>
            </a:pPr>
            <a:r>
              <a:rPr lang="en-US" dirty="0" smtClean="0"/>
              <a:t>Our motivation for the provision of fault diagnostics</a:t>
            </a:r>
          </a:p>
          <a:p>
            <a:pPr marL="0" indent="0">
              <a:buNone/>
            </a:pPr>
            <a:r>
              <a:rPr lang="en-US" dirty="0" smtClean="0"/>
              <a:t>is simple: we wish to minimize an everlasting,</a:t>
            </a:r>
          </a:p>
          <a:p>
            <a:pPr marL="0" indent="0">
              <a:buNone/>
            </a:pPr>
            <a:r>
              <a:rPr lang="en-US" dirty="0"/>
              <a:t>u</a:t>
            </a:r>
            <a:r>
              <a:rPr lang="en-US" dirty="0" smtClean="0"/>
              <a:t>npredictable, life destroying entity.</a:t>
            </a:r>
          </a:p>
        </p:txBody>
      </p:sp>
      <p:grpSp>
        <p:nvGrpSpPr>
          <p:cNvPr id="4" name="Group 3"/>
          <p:cNvGrpSpPr/>
          <p:nvPr/>
        </p:nvGrpSpPr>
        <p:grpSpPr>
          <a:xfrm>
            <a:off x="6672943" y="1978320"/>
            <a:ext cx="5519057" cy="4063042"/>
            <a:chOff x="1524001" y="1436994"/>
            <a:chExt cx="9143999" cy="5421006"/>
          </a:xfrm>
        </p:grpSpPr>
        <p:pic>
          <p:nvPicPr>
            <p:cNvPr id="5" name="Picture 2" descr="C:\Users\apwhite\Desktop\New folder\Pics\hq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131" y="1436994"/>
              <a:ext cx="4776868" cy="26438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apwhite\Desktop\New folder\Pics\RTR2JT1T-thumb-600x480-383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1" y="4080822"/>
              <a:ext cx="2590799" cy="27771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apwhite\Desktop\New folder\Pics\Fukushima-Daiichi-Nuclear-Plant-Explosion-Gratisparacelular.blogspot.com_.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8762" y="4038600"/>
              <a:ext cx="3095626" cy="28181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apwhite\Desktop\New folder\Pics\fallou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4080823"/>
              <a:ext cx="3429000" cy="27771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Public\Pictures\Sample Pictures\helicopter_crash3_1238515c.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1436994"/>
              <a:ext cx="4367131" cy="26438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52534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Example</a:t>
            </a:r>
            <a:endParaRPr lang="en-US" dirty="0"/>
          </a:p>
        </p:txBody>
      </p:sp>
      <p:cxnSp>
        <p:nvCxnSpPr>
          <p:cNvPr id="52" name="Straight Arrow Connector 51"/>
          <p:cNvCxnSpPr>
            <a:endCxn id="47" idx="2"/>
          </p:cNvCxnSpPr>
          <p:nvPr/>
        </p:nvCxnSpPr>
        <p:spPr>
          <a:xfrm>
            <a:off x="438690" y="2624769"/>
            <a:ext cx="314896" cy="1"/>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47" name="Flowchart: Connector 46"/>
          <p:cNvSpPr/>
          <p:nvPr/>
        </p:nvSpPr>
        <p:spPr>
          <a:xfrm>
            <a:off x="753586" y="2397673"/>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48" name="Flowchart: Connector 47"/>
          <p:cNvSpPr/>
          <p:nvPr/>
        </p:nvSpPr>
        <p:spPr>
          <a:xfrm>
            <a:off x="3397901" y="2397672"/>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3</a:t>
            </a:r>
          </a:p>
        </p:txBody>
      </p:sp>
      <p:sp>
        <p:nvSpPr>
          <p:cNvPr id="49" name="Flowchart: Connector 48"/>
          <p:cNvSpPr/>
          <p:nvPr/>
        </p:nvSpPr>
        <p:spPr>
          <a:xfrm>
            <a:off x="2075744" y="2397673"/>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solidFill>
                  <a:schemeClr val="bg1"/>
                </a:solidFill>
                <a:latin typeface="Times New Roman" panose="02020603050405020304" pitchFamily="18" charset="0"/>
                <a:cs typeface="Times New Roman" panose="02020603050405020304" pitchFamily="18" charset="0"/>
              </a:rPr>
              <a:t>2</a:t>
            </a:r>
          </a:p>
        </p:txBody>
      </p:sp>
      <p:cxnSp>
        <p:nvCxnSpPr>
          <p:cNvPr id="50" name="Straight Arrow Connector 49"/>
          <p:cNvCxnSpPr>
            <a:stCxn id="47" idx="6"/>
          </p:cNvCxnSpPr>
          <p:nvPr/>
        </p:nvCxnSpPr>
        <p:spPr>
          <a:xfrm flipV="1">
            <a:off x="1344917" y="2624770"/>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51" name="Straight Arrow Connector 50"/>
          <p:cNvCxnSpPr/>
          <p:nvPr/>
        </p:nvCxnSpPr>
        <p:spPr>
          <a:xfrm flipV="1">
            <a:off x="2667075" y="2628263"/>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53" name="Curved Connector 52"/>
          <p:cNvCxnSpPr/>
          <p:nvPr/>
        </p:nvCxnSpPr>
        <p:spPr>
          <a:xfrm flipH="1" flipV="1">
            <a:off x="3705416" y="2397672"/>
            <a:ext cx="295665" cy="227097"/>
          </a:xfrm>
          <a:prstGeom prst="curvedConnector4">
            <a:avLst>
              <a:gd name="adj1" fmla="val -85248"/>
              <a:gd name="adj2" fmla="val 226008"/>
            </a:avLst>
          </a:prstGeom>
          <a:ln>
            <a:tailEnd type="triangle"/>
          </a:ln>
        </p:spPr>
        <p:style>
          <a:lnRef idx="1">
            <a:schemeClr val="dk1"/>
          </a:lnRef>
          <a:fillRef idx="2">
            <a:schemeClr val="dk1"/>
          </a:fillRef>
          <a:effectRef idx="1">
            <a:schemeClr val="dk1"/>
          </a:effectRef>
          <a:fontRef idx="minor">
            <a:schemeClr val="dk1"/>
          </a:fontRef>
        </p:style>
      </p:cxnSp>
      <p:sp>
        <p:nvSpPr>
          <p:cNvPr id="54" name="Flowchart: Connector 53"/>
          <p:cNvSpPr/>
          <p:nvPr/>
        </p:nvSpPr>
        <p:spPr>
          <a:xfrm>
            <a:off x="753586" y="3946063"/>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latin typeface="Times New Roman" panose="02020603050405020304" pitchFamily="18" charset="0"/>
                <a:cs typeface="Times New Roman" panose="02020603050405020304" pitchFamily="18" charset="0"/>
              </a:rPr>
              <a:t>4</a:t>
            </a:r>
            <a:endParaRPr lang="en-US" sz="1600" dirty="0">
              <a:latin typeface="Times New Roman" panose="02020603050405020304" pitchFamily="18" charset="0"/>
              <a:cs typeface="Times New Roman" panose="02020603050405020304" pitchFamily="18" charset="0"/>
            </a:endParaRPr>
          </a:p>
        </p:txBody>
      </p:sp>
      <p:sp>
        <p:nvSpPr>
          <p:cNvPr id="55" name="Flowchart: Connector 54"/>
          <p:cNvSpPr/>
          <p:nvPr/>
        </p:nvSpPr>
        <p:spPr>
          <a:xfrm>
            <a:off x="2075743" y="3978100"/>
            <a:ext cx="591331" cy="454194"/>
          </a:xfrm>
          <a:prstGeom prst="flowChartConnec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5</a:t>
            </a:r>
          </a:p>
        </p:txBody>
      </p:sp>
      <p:cxnSp>
        <p:nvCxnSpPr>
          <p:cNvPr id="56" name="Straight Arrow Connector 55"/>
          <p:cNvCxnSpPr>
            <a:stCxn id="47" idx="4"/>
            <a:endCxn id="54" idx="0"/>
          </p:cNvCxnSpPr>
          <p:nvPr/>
        </p:nvCxnSpPr>
        <p:spPr>
          <a:xfrm>
            <a:off x="1049252" y="2851867"/>
            <a:ext cx="0" cy="1094196"/>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57" name="Straight Arrow Connector 56"/>
          <p:cNvCxnSpPr/>
          <p:nvPr/>
        </p:nvCxnSpPr>
        <p:spPr>
          <a:xfrm flipV="1">
            <a:off x="1344917" y="4214513"/>
            <a:ext cx="73082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58" name="Curved Connector 57"/>
          <p:cNvCxnSpPr/>
          <p:nvPr/>
        </p:nvCxnSpPr>
        <p:spPr>
          <a:xfrm flipH="1" flipV="1">
            <a:off x="2382027" y="3994403"/>
            <a:ext cx="295665" cy="227097"/>
          </a:xfrm>
          <a:prstGeom prst="curvedConnector4">
            <a:avLst>
              <a:gd name="adj1" fmla="val -98187"/>
              <a:gd name="adj2" fmla="val 216516"/>
            </a:avLst>
          </a:prstGeom>
          <a:ln>
            <a:tailEnd type="triangle"/>
          </a:ln>
        </p:spPr>
        <p:style>
          <a:lnRef idx="1">
            <a:schemeClr val="dk1"/>
          </a:lnRef>
          <a:fillRef idx="2">
            <a:schemeClr val="dk1"/>
          </a:fillRef>
          <a:effectRef idx="1">
            <a:schemeClr val="dk1"/>
          </a:effectRef>
          <a:fontRef idx="minor">
            <a:schemeClr val="dk1"/>
          </a:fontRef>
        </p:style>
      </p:cxnSp>
      <p:cxnSp>
        <p:nvCxnSpPr>
          <p:cNvPr id="62" name="Curved Connector 61"/>
          <p:cNvCxnSpPr/>
          <p:nvPr/>
        </p:nvCxnSpPr>
        <p:spPr>
          <a:xfrm rot="16200000" flipV="1">
            <a:off x="1705089" y="2010877"/>
            <a:ext cx="10482" cy="904024"/>
          </a:xfrm>
          <a:prstGeom prst="curvedConnector3">
            <a:avLst>
              <a:gd name="adj1" fmla="val 3557583"/>
            </a:avLst>
          </a:prstGeom>
          <a:ln>
            <a:tailEnd type="triangle"/>
          </a:ln>
        </p:spPr>
        <p:style>
          <a:lnRef idx="1">
            <a:schemeClr val="dk1"/>
          </a:lnRef>
          <a:fillRef idx="2">
            <a:schemeClr val="dk1"/>
          </a:fillRef>
          <a:effectRef idx="1">
            <a:schemeClr val="dk1"/>
          </a:effectRef>
          <a:fontRef idx="minor">
            <a:schemeClr val="dk1"/>
          </a:fontRef>
        </p:style>
      </p:cxnSp>
      <p:sp>
        <p:nvSpPr>
          <p:cNvPr id="65" name="TextBox 64"/>
          <p:cNvSpPr txBox="1"/>
          <p:nvPr/>
        </p:nvSpPr>
        <p:spPr>
          <a:xfrm>
            <a:off x="1492728" y="4002858"/>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f</a:t>
            </a:r>
            <a:r>
              <a:rPr lang="en-US" sz="1600" i="1" baseline="-25000" dirty="0">
                <a:solidFill>
                  <a:srgbClr val="C00000"/>
                </a:solidFill>
                <a:latin typeface="Times New Roman" panose="02020603050405020304" pitchFamily="18" charset="0"/>
                <a:cs typeface="Times New Roman" panose="02020603050405020304" pitchFamily="18" charset="0"/>
              </a:rPr>
              <a:t>2</a:t>
            </a:r>
          </a:p>
        </p:txBody>
      </p:sp>
      <p:sp>
        <p:nvSpPr>
          <p:cNvPr id="79" name="TextBox 78"/>
          <p:cNvSpPr txBox="1"/>
          <p:nvPr/>
        </p:nvSpPr>
        <p:spPr>
          <a:xfrm>
            <a:off x="1484413" y="2453219"/>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81" name="TextBox 80"/>
          <p:cNvSpPr txBox="1"/>
          <p:nvPr/>
        </p:nvSpPr>
        <p:spPr>
          <a:xfrm>
            <a:off x="2806570" y="2440868"/>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f</a:t>
            </a:r>
            <a:r>
              <a:rPr lang="en-US" sz="1600" i="1" baseline="-25000" dirty="0">
                <a:solidFill>
                  <a:srgbClr val="C00000"/>
                </a:solidFill>
                <a:latin typeface="Times New Roman" panose="02020603050405020304" pitchFamily="18" charset="0"/>
                <a:cs typeface="Times New Roman" panose="02020603050405020304" pitchFamily="18" charset="0"/>
              </a:rPr>
              <a:t>1</a:t>
            </a:r>
          </a:p>
        </p:txBody>
      </p:sp>
      <p:sp>
        <p:nvSpPr>
          <p:cNvPr id="82" name="TextBox 81"/>
          <p:cNvSpPr txBox="1"/>
          <p:nvPr/>
        </p:nvSpPr>
        <p:spPr>
          <a:xfrm>
            <a:off x="2766513" y="3706293"/>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84" name="TextBox 83"/>
          <p:cNvSpPr txBox="1"/>
          <p:nvPr/>
        </p:nvSpPr>
        <p:spPr>
          <a:xfrm>
            <a:off x="3822621" y="1911708"/>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85" name="TextBox 84"/>
          <p:cNvSpPr txBox="1"/>
          <p:nvPr/>
        </p:nvSpPr>
        <p:spPr>
          <a:xfrm>
            <a:off x="1531870" y="1887449"/>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86" name="TextBox 85"/>
          <p:cNvSpPr txBox="1"/>
          <p:nvPr/>
        </p:nvSpPr>
        <p:spPr>
          <a:xfrm>
            <a:off x="870790" y="3153315"/>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cxnSp>
        <p:nvCxnSpPr>
          <p:cNvPr id="44" name="Curved Connector 43"/>
          <p:cNvCxnSpPr>
            <a:stCxn id="55" idx="1"/>
            <a:endCxn id="54" idx="7"/>
          </p:cNvCxnSpPr>
          <p:nvPr/>
        </p:nvCxnSpPr>
        <p:spPr>
          <a:xfrm rot="16200000" flipV="1">
            <a:off x="1694312" y="3576585"/>
            <a:ext cx="32037" cy="904024"/>
          </a:xfrm>
          <a:prstGeom prst="curvedConnector3">
            <a:avLst>
              <a:gd name="adj1" fmla="val 1223781"/>
            </a:avLst>
          </a:prstGeom>
          <a:ln>
            <a:tailEnd type="triangle"/>
          </a:ln>
        </p:spPr>
        <p:style>
          <a:lnRef idx="1">
            <a:schemeClr val="dk1"/>
          </a:lnRef>
          <a:fillRef idx="2">
            <a:schemeClr val="dk1"/>
          </a:fillRef>
          <a:effectRef idx="1">
            <a:schemeClr val="dk1"/>
          </a:effectRef>
          <a:fontRef idx="minor">
            <a:schemeClr val="dk1"/>
          </a:fontRef>
        </p:style>
      </p:cxnSp>
      <p:sp>
        <p:nvSpPr>
          <p:cNvPr id="61" name="TextBox 60"/>
          <p:cNvSpPr txBox="1"/>
          <p:nvPr/>
        </p:nvSpPr>
        <p:spPr>
          <a:xfrm>
            <a:off x="1531481" y="3439589"/>
            <a:ext cx="356921"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68" name="Flowchart: Process 67"/>
          <p:cNvSpPr/>
          <p:nvPr/>
        </p:nvSpPr>
        <p:spPr>
          <a:xfrm>
            <a:off x="5522276" y="2498843"/>
            <a:ext cx="583662" cy="296309"/>
          </a:xfrm>
          <a:prstGeom prst="flowChartProcess">
            <a:avLst/>
          </a:prstGeom>
        </p:spPr>
        <p:style>
          <a:lnRef idx="0">
            <a:schemeClr val="accent6"/>
          </a:lnRef>
          <a:fillRef idx="1001">
            <a:schemeClr val="lt1"/>
          </a:fillRef>
          <a:effectRef idx="3">
            <a:schemeClr val="accent6"/>
          </a:effectRef>
          <a:fontRef idx="minor">
            <a:schemeClr val="lt1"/>
          </a:fontRef>
        </p:style>
        <p:txBody>
          <a:bodyPr rtlCol="0" anchor="ctr"/>
          <a:lstStyle/>
          <a:p>
            <a:pPr algn="ctr"/>
            <a:r>
              <a:rPr lang="en-US" sz="1600" dirty="0">
                <a:ln w="0"/>
                <a:solidFill>
                  <a:schemeClr val="accent1"/>
                </a:solidFill>
                <a:effectLst>
                  <a:outerShdw blurRad="38100" dist="25400" dir="5400000" algn="ctr" rotWithShape="0">
                    <a:srgbClr val="6E747A">
                      <a:alpha val="43000"/>
                    </a:srgbClr>
                  </a:outerShdw>
                </a:effectLst>
              </a:rPr>
              <a:t>{</a:t>
            </a:r>
            <a:r>
              <a:rPr lang="en-US" sz="1600" dirty="0">
                <a:ln w="0"/>
                <a:solidFill>
                  <a:schemeClr val="accent1"/>
                </a:solidFill>
                <a:effectLst>
                  <a:outerShdw blurRad="38100" dist="25400" dir="5400000" algn="ctr" rotWithShape="0">
                    <a:srgbClr val="6E747A">
                      <a:alpha val="43000"/>
                    </a:srgbClr>
                  </a:outerShdw>
                </a:effectLst>
                <a:latin typeface="+mj-lt"/>
              </a:rPr>
              <a:t>1N</a:t>
            </a:r>
            <a:r>
              <a:rPr lang="en-US" sz="1600" dirty="0">
                <a:ln w="0"/>
                <a:solidFill>
                  <a:schemeClr val="accent1"/>
                </a:solidFill>
                <a:effectLst>
                  <a:outerShdw blurRad="38100" dist="25400" dir="5400000" algn="ctr" rotWithShape="0">
                    <a:srgbClr val="6E747A">
                      <a:alpha val="43000"/>
                    </a:srgbClr>
                  </a:outerShdw>
                </a:effectLst>
              </a:rPr>
              <a:t>}</a:t>
            </a:r>
          </a:p>
        </p:txBody>
      </p:sp>
      <p:sp>
        <p:nvSpPr>
          <p:cNvPr id="69" name="Flowchart: Process 68"/>
          <p:cNvSpPr/>
          <p:nvPr/>
        </p:nvSpPr>
        <p:spPr>
          <a:xfrm>
            <a:off x="7521670" y="3922003"/>
            <a:ext cx="673510" cy="566388"/>
          </a:xfrm>
          <a:prstGeom prst="flowChartProcess">
            <a:avLst/>
          </a:prstGeom>
        </p:spPr>
        <p:style>
          <a:lnRef idx="0">
            <a:schemeClr val="accent6"/>
          </a:lnRef>
          <a:fillRef idx="1001">
            <a:schemeClr val="lt1"/>
          </a:fillRef>
          <a:effectRef idx="3">
            <a:schemeClr val="accent6"/>
          </a:effectRef>
          <a:fontRef idx="minor">
            <a:schemeClr val="lt1"/>
          </a:fontRef>
        </p:style>
        <p:txBody>
          <a:bodyPr rtlCol="0" anchor="ctr"/>
          <a:lstStyle/>
          <a:p>
            <a:pPr algn="ctr"/>
            <a:r>
              <a:rPr lang="en-US" sz="1600" dirty="0">
                <a:ln w="0"/>
                <a:solidFill>
                  <a:schemeClr val="accent1"/>
                </a:solidFill>
                <a:effectLst>
                  <a:outerShdw blurRad="38100" dist="25400" dir="5400000" algn="ctr" rotWithShape="0">
                    <a:srgbClr val="6E747A">
                      <a:alpha val="43000"/>
                    </a:srgbClr>
                  </a:outerShdw>
                </a:effectLst>
              </a:rPr>
              <a:t>{</a:t>
            </a:r>
            <a:r>
              <a:rPr lang="en-US" sz="1600" dirty="0">
                <a:ln w="0"/>
                <a:solidFill>
                  <a:schemeClr val="accent1"/>
                </a:solidFill>
                <a:effectLst>
                  <a:outerShdw blurRad="38100" dist="25400" dir="5400000" algn="ctr" rotWithShape="0">
                    <a:srgbClr val="6E747A">
                      <a:alpha val="43000"/>
                    </a:srgbClr>
                  </a:outerShdw>
                </a:effectLst>
                <a:latin typeface="+mj-lt"/>
              </a:rPr>
              <a:t>5</a:t>
            </a:r>
            <a:r>
              <a:rPr lang="en-US" sz="1600" dirty="0">
                <a:ln w="0"/>
                <a:solidFill>
                  <a:srgbClr val="C00000"/>
                </a:solidFill>
                <a:effectLst>
                  <a:outerShdw blurRad="38100" dist="25400" dir="5400000" algn="ctr" rotWithShape="0">
                    <a:srgbClr val="6E747A">
                      <a:alpha val="43000"/>
                    </a:srgbClr>
                  </a:outerShdw>
                </a:effectLst>
                <a:latin typeface="+mj-lt"/>
              </a:rPr>
              <a:t>F2</a:t>
            </a:r>
            <a:r>
              <a:rPr lang="en-US" sz="1600" dirty="0">
                <a:ln w="0"/>
                <a:solidFill>
                  <a:schemeClr val="accent1"/>
                </a:solidFill>
                <a:effectLst>
                  <a:outerShdw blurRad="38100" dist="25400" dir="5400000" algn="ctr" rotWithShape="0">
                    <a:srgbClr val="6E747A">
                      <a:alpha val="43000"/>
                    </a:srgbClr>
                  </a:outerShdw>
                </a:effectLst>
              </a:rPr>
              <a:t>}</a:t>
            </a:r>
          </a:p>
        </p:txBody>
      </p:sp>
      <p:sp>
        <p:nvSpPr>
          <p:cNvPr id="71" name="Flowchart: Process 70"/>
          <p:cNvSpPr/>
          <p:nvPr/>
        </p:nvSpPr>
        <p:spPr>
          <a:xfrm>
            <a:off x="9609802" y="2395771"/>
            <a:ext cx="1835366" cy="506244"/>
          </a:xfrm>
          <a:prstGeom prst="flowChartProcess">
            <a:avLst/>
          </a:prstGeom>
        </p:spPr>
        <p:style>
          <a:lnRef idx="0">
            <a:schemeClr val="accent6"/>
          </a:lnRef>
          <a:fillRef idx="1001">
            <a:schemeClr val="lt1"/>
          </a:fillRef>
          <a:effectRef idx="3">
            <a:schemeClr val="accent6"/>
          </a:effectRef>
          <a:fontRef idx="minor">
            <a:schemeClr val="lt1"/>
          </a:fontRef>
        </p:style>
        <p:txBody>
          <a:bodyPr rtlCol="0" anchor="ctr"/>
          <a:lstStyle/>
          <a:p>
            <a:pPr algn="ctr"/>
            <a:r>
              <a:rPr lang="en-US" sz="1600" dirty="0">
                <a:ln w="0"/>
                <a:solidFill>
                  <a:schemeClr val="accent1"/>
                </a:solidFill>
                <a:effectLst>
                  <a:outerShdw blurRad="38100" dist="25400" dir="5400000" algn="ctr" rotWithShape="0">
                    <a:srgbClr val="6E747A">
                      <a:alpha val="43000"/>
                    </a:srgbClr>
                  </a:outerShdw>
                </a:effectLst>
              </a:rPr>
              <a:t>{</a:t>
            </a:r>
            <a:r>
              <a:rPr lang="en-US" sz="1600" dirty="0" smtClean="0">
                <a:ln w="0"/>
                <a:solidFill>
                  <a:schemeClr val="accent1"/>
                </a:solidFill>
                <a:effectLst>
                  <a:outerShdw blurRad="38100" dist="25400" dir="5400000" algn="ctr" rotWithShape="0">
                    <a:srgbClr val="6E747A">
                      <a:alpha val="43000"/>
                    </a:srgbClr>
                  </a:outerShdw>
                </a:effectLst>
                <a:latin typeface="+mj-lt"/>
              </a:rPr>
              <a:t>1N,3</a:t>
            </a:r>
            <a:r>
              <a:rPr lang="en-US" sz="1600" dirty="0" smtClean="0">
                <a:ln w="0"/>
                <a:solidFill>
                  <a:srgbClr val="C00000"/>
                </a:solidFill>
                <a:effectLst>
                  <a:outerShdw blurRad="38100" dist="25400" dir="5400000" algn="ctr" rotWithShape="0">
                    <a:srgbClr val="6E747A">
                      <a:alpha val="43000"/>
                    </a:srgbClr>
                  </a:outerShdw>
                </a:effectLst>
                <a:latin typeface="+mj-lt"/>
              </a:rPr>
              <a:t>F1</a:t>
            </a:r>
            <a:r>
              <a:rPr lang="en-US" sz="1600" dirty="0">
                <a:ln w="0"/>
                <a:solidFill>
                  <a:schemeClr val="accent1"/>
                </a:solidFill>
                <a:effectLst>
                  <a:outerShdw blurRad="38100" dist="25400" dir="5400000" algn="ctr" rotWithShape="0">
                    <a:srgbClr val="6E747A">
                      <a:alpha val="43000"/>
                    </a:srgbClr>
                  </a:outerShdw>
                </a:effectLst>
                <a:latin typeface="+mj-lt"/>
              </a:rPr>
              <a:t>,4</a:t>
            </a:r>
            <a:r>
              <a:rPr lang="en-US" sz="1600" dirty="0" smtClean="0">
                <a:ln w="0"/>
                <a:solidFill>
                  <a:srgbClr val="C00000"/>
                </a:solidFill>
                <a:effectLst>
                  <a:outerShdw blurRad="38100" dist="25400" dir="5400000" algn="ctr" rotWithShape="0">
                    <a:srgbClr val="6E747A">
                      <a:alpha val="43000"/>
                    </a:srgbClr>
                  </a:outerShdw>
                </a:effectLst>
                <a:latin typeface="+mj-lt"/>
              </a:rPr>
              <a:t>F2</a:t>
            </a:r>
            <a:r>
              <a:rPr lang="en-US" sz="1600" dirty="0">
                <a:ln w="0"/>
                <a:solidFill>
                  <a:schemeClr val="accent1"/>
                </a:solidFill>
                <a:effectLst>
                  <a:outerShdw blurRad="38100" dist="25400" dir="5400000" algn="ctr" rotWithShape="0">
                    <a:srgbClr val="6E747A">
                      <a:alpha val="43000"/>
                    </a:srgbClr>
                  </a:outerShdw>
                </a:effectLst>
                <a:latin typeface="+mj-lt"/>
              </a:rPr>
              <a:t>,5</a:t>
            </a:r>
            <a:r>
              <a:rPr lang="en-US" sz="1600" dirty="0" smtClean="0">
                <a:ln w="0"/>
                <a:solidFill>
                  <a:srgbClr val="C00000"/>
                </a:solidFill>
                <a:effectLst>
                  <a:outerShdw blurRad="38100" dist="25400" dir="5400000" algn="ctr" rotWithShape="0">
                    <a:srgbClr val="6E747A">
                      <a:alpha val="43000"/>
                    </a:srgbClr>
                  </a:outerShdw>
                </a:effectLst>
                <a:latin typeface="+mj-lt"/>
              </a:rPr>
              <a:t>F2</a:t>
            </a:r>
            <a:r>
              <a:rPr lang="en-US" sz="1600" dirty="0" smtClean="0">
                <a:ln w="0"/>
                <a:solidFill>
                  <a:schemeClr val="accent1"/>
                </a:solidFill>
                <a:effectLst>
                  <a:outerShdw blurRad="38100" dist="25400" dir="5400000" algn="ctr" rotWithShape="0">
                    <a:srgbClr val="6E747A">
                      <a:alpha val="43000"/>
                    </a:srgbClr>
                  </a:outerShdw>
                </a:effectLst>
              </a:rPr>
              <a:t>}</a:t>
            </a:r>
            <a:endParaRPr lang="en-US" sz="1600" dirty="0">
              <a:ln w="0"/>
              <a:solidFill>
                <a:schemeClr val="accent1"/>
              </a:solidFill>
              <a:effectLst>
                <a:outerShdw blurRad="38100" dist="25400" dir="5400000" algn="ctr" rotWithShape="0">
                  <a:srgbClr val="6E747A">
                    <a:alpha val="43000"/>
                  </a:srgbClr>
                </a:outerShdw>
              </a:effectLst>
            </a:endParaRPr>
          </a:p>
        </p:txBody>
      </p:sp>
      <p:sp>
        <p:nvSpPr>
          <p:cNvPr id="72" name="Flowchart: Process 71"/>
          <p:cNvSpPr/>
          <p:nvPr/>
        </p:nvSpPr>
        <p:spPr>
          <a:xfrm>
            <a:off x="6936482" y="2389208"/>
            <a:ext cx="1854973" cy="506244"/>
          </a:xfrm>
          <a:prstGeom prst="flowChartProcess">
            <a:avLst/>
          </a:prstGeom>
        </p:spPr>
        <p:style>
          <a:lnRef idx="0">
            <a:schemeClr val="accent6"/>
          </a:lnRef>
          <a:fillRef idx="1001">
            <a:schemeClr val="lt1"/>
          </a:fillRef>
          <a:effectRef idx="3">
            <a:schemeClr val="accent6"/>
          </a:effectRef>
          <a:fontRef idx="minor">
            <a:schemeClr val="lt1"/>
          </a:fontRef>
        </p:style>
        <p:txBody>
          <a:bodyPr rtlCol="0" anchor="ctr"/>
          <a:lstStyle/>
          <a:p>
            <a:pPr algn="ctr"/>
            <a:r>
              <a:rPr lang="en-US" sz="1600" dirty="0" smtClean="0">
                <a:ln w="0"/>
                <a:solidFill>
                  <a:schemeClr val="accent1"/>
                </a:solidFill>
                <a:effectLst>
                  <a:outerShdw blurRad="38100" dist="25400" dir="5400000" algn="ctr" rotWithShape="0">
                    <a:srgbClr val="6E747A">
                      <a:alpha val="43000"/>
                    </a:srgbClr>
                  </a:outerShdw>
                </a:effectLst>
              </a:rPr>
              <a:t>{</a:t>
            </a:r>
            <a:r>
              <a:rPr lang="en-US" sz="1600" dirty="0" smtClean="0">
                <a:ln w="0"/>
                <a:solidFill>
                  <a:schemeClr val="accent1"/>
                </a:solidFill>
                <a:effectLst>
                  <a:outerShdw blurRad="38100" dist="25400" dir="5400000" algn="ctr" rotWithShape="0">
                    <a:srgbClr val="6E747A">
                      <a:alpha val="43000"/>
                    </a:srgbClr>
                  </a:outerShdw>
                </a:effectLst>
                <a:latin typeface="+mj-lt"/>
              </a:rPr>
              <a:t>2N,3</a:t>
            </a:r>
            <a:r>
              <a:rPr lang="en-US" sz="1600" dirty="0" smtClean="0">
                <a:ln w="0"/>
                <a:solidFill>
                  <a:srgbClr val="C00000"/>
                </a:solidFill>
                <a:effectLst>
                  <a:outerShdw blurRad="38100" dist="25400" dir="5400000" algn="ctr" rotWithShape="0">
                    <a:srgbClr val="6E747A">
                      <a:alpha val="43000"/>
                    </a:srgbClr>
                  </a:outerShdw>
                </a:effectLst>
                <a:latin typeface="+mj-lt"/>
              </a:rPr>
              <a:t>F1</a:t>
            </a:r>
            <a:r>
              <a:rPr lang="en-US" sz="1600" dirty="0" smtClean="0">
                <a:ln w="0"/>
                <a:solidFill>
                  <a:schemeClr val="accent1"/>
                </a:solidFill>
                <a:effectLst>
                  <a:outerShdw blurRad="38100" dist="25400" dir="5400000" algn="ctr" rotWithShape="0">
                    <a:srgbClr val="6E747A">
                      <a:alpha val="43000"/>
                    </a:srgbClr>
                  </a:outerShdw>
                </a:effectLst>
                <a:latin typeface="+mj-lt"/>
              </a:rPr>
              <a:t>,4N,5</a:t>
            </a:r>
            <a:r>
              <a:rPr lang="en-US" sz="1600" dirty="0" smtClean="0">
                <a:ln w="0"/>
                <a:solidFill>
                  <a:srgbClr val="C00000"/>
                </a:solidFill>
                <a:effectLst>
                  <a:outerShdw blurRad="38100" dist="25400" dir="5400000" algn="ctr" rotWithShape="0">
                    <a:srgbClr val="6E747A">
                      <a:alpha val="43000"/>
                    </a:srgbClr>
                  </a:outerShdw>
                </a:effectLst>
                <a:latin typeface="+mj-lt"/>
              </a:rPr>
              <a:t>F2</a:t>
            </a:r>
            <a:r>
              <a:rPr lang="en-US" sz="1600" dirty="0" smtClean="0">
                <a:ln w="0"/>
                <a:solidFill>
                  <a:schemeClr val="accent1"/>
                </a:solidFill>
                <a:effectLst>
                  <a:outerShdw blurRad="38100" dist="25400" dir="5400000" algn="ctr" rotWithShape="0">
                    <a:srgbClr val="6E747A">
                      <a:alpha val="43000"/>
                    </a:srgbClr>
                  </a:outerShdw>
                </a:effectLst>
              </a:rPr>
              <a:t>}</a:t>
            </a:r>
            <a:endParaRPr lang="en-US" sz="1600" dirty="0">
              <a:ln w="0"/>
              <a:solidFill>
                <a:schemeClr val="accent1"/>
              </a:solidFill>
              <a:effectLst>
                <a:outerShdw blurRad="38100" dist="25400" dir="5400000" algn="ctr" rotWithShape="0">
                  <a:srgbClr val="6E747A">
                    <a:alpha val="43000"/>
                  </a:srgbClr>
                </a:outerShdw>
              </a:effectLst>
            </a:endParaRPr>
          </a:p>
        </p:txBody>
      </p:sp>
      <p:cxnSp>
        <p:nvCxnSpPr>
          <p:cNvPr id="94" name="Straight Arrow Connector 93"/>
          <p:cNvCxnSpPr>
            <a:stCxn id="68" idx="3"/>
            <a:endCxn id="72" idx="1"/>
          </p:cNvCxnSpPr>
          <p:nvPr/>
        </p:nvCxnSpPr>
        <p:spPr>
          <a:xfrm flipV="1">
            <a:off x="6105937" y="2642330"/>
            <a:ext cx="830545" cy="4668"/>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98" name="Straight Arrow Connector 97"/>
          <p:cNvCxnSpPr>
            <a:stCxn id="72" idx="3"/>
            <a:endCxn id="71" idx="1"/>
          </p:cNvCxnSpPr>
          <p:nvPr/>
        </p:nvCxnSpPr>
        <p:spPr>
          <a:xfrm>
            <a:off x="8791455" y="2642330"/>
            <a:ext cx="818347" cy="656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100" name="Straight Arrow Connector 99"/>
          <p:cNvCxnSpPr>
            <a:stCxn id="72" idx="2"/>
            <a:endCxn id="69" idx="0"/>
          </p:cNvCxnSpPr>
          <p:nvPr/>
        </p:nvCxnSpPr>
        <p:spPr>
          <a:xfrm flipH="1">
            <a:off x="7858425" y="2895452"/>
            <a:ext cx="5544" cy="1026551"/>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103" name="Straight Arrow Connector 102"/>
          <p:cNvCxnSpPr>
            <a:stCxn id="71" idx="2"/>
            <a:endCxn id="228" idx="0"/>
          </p:cNvCxnSpPr>
          <p:nvPr/>
        </p:nvCxnSpPr>
        <p:spPr>
          <a:xfrm>
            <a:off x="10527485" y="2902015"/>
            <a:ext cx="4924" cy="1019988"/>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162" name="Curved Connector 161"/>
          <p:cNvCxnSpPr/>
          <p:nvPr/>
        </p:nvCxnSpPr>
        <p:spPr>
          <a:xfrm rot="16200000" flipV="1">
            <a:off x="9049142" y="1347731"/>
            <a:ext cx="11801" cy="2066522"/>
          </a:xfrm>
          <a:prstGeom prst="curvedConnector3">
            <a:avLst>
              <a:gd name="adj1" fmla="val 2500085"/>
            </a:avLst>
          </a:prstGeom>
          <a:ln>
            <a:tailEnd type="triangle"/>
          </a:ln>
        </p:spPr>
        <p:style>
          <a:lnRef idx="1">
            <a:schemeClr val="dk1"/>
          </a:lnRef>
          <a:fillRef idx="2">
            <a:schemeClr val="dk1"/>
          </a:fillRef>
          <a:effectRef idx="1">
            <a:schemeClr val="dk1"/>
          </a:effectRef>
          <a:fontRef idx="minor">
            <a:schemeClr val="dk1"/>
          </a:fontRef>
        </p:style>
      </p:cxnSp>
      <p:cxnSp>
        <p:nvCxnSpPr>
          <p:cNvPr id="169" name="Straight Arrow Connector 168"/>
          <p:cNvCxnSpPr>
            <a:endCxn id="68" idx="1"/>
          </p:cNvCxnSpPr>
          <p:nvPr/>
        </p:nvCxnSpPr>
        <p:spPr>
          <a:xfrm>
            <a:off x="5143210" y="2644664"/>
            <a:ext cx="379066" cy="2334"/>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201" name="Curved Connector 200"/>
          <p:cNvCxnSpPr>
            <a:stCxn id="69" idx="2"/>
            <a:endCxn id="69" idx="1"/>
          </p:cNvCxnSpPr>
          <p:nvPr/>
        </p:nvCxnSpPr>
        <p:spPr>
          <a:xfrm rot="5400000" flipH="1">
            <a:off x="7548451" y="4178417"/>
            <a:ext cx="283194" cy="336755"/>
          </a:xfrm>
          <a:prstGeom prst="curvedConnector4">
            <a:avLst>
              <a:gd name="adj1" fmla="val -80722"/>
              <a:gd name="adj2" fmla="val 167883"/>
            </a:avLst>
          </a:prstGeom>
          <a:ln>
            <a:tailEnd type="triangle"/>
          </a:ln>
        </p:spPr>
        <p:style>
          <a:lnRef idx="1">
            <a:schemeClr val="dk1"/>
          </a:lnRef>
          <a:fillRef idx="2">
            <a:schemeClr val="dk1"/>
          </a:fillRef>
          <a:effectRef idx="1">
            <a:schemeClr val="dk1"/>
          </a:effectRef>
          <a:fontRef idx="minor">
            <a:schemeClr val="dk1"/>
          </a:fontRef>
        </p:style>
      </p:cxnSp>
      <p:sp>
        <p:nvSpPr>
          <p:cNvPr id="228" name="Flowchart: Process 227"/>
          <p:cNvSpPr/>
          <p:nvPr/>
        </p:nvSpPr>
        <p:spPr>
          <a:xfrm>
            <a:off x="9807151" y="3922003"/>
            <a:ext cx="1450516" cy="566388"/>
          </a:xfrm>
          <a:prstGeom prst="flowChartProcess">
            <a:avLst/>
          </a:prstGeom>
        </p:spPr>
        <p:style>
          <a:lnRef idx="0">
            <a:schemeClr val="accent6"/>
          </a:lnRef>
          <a:fillRef idx="1001">
            <a:schemeClr val="lt1"/>
          </a:fillRef>
          <a:effectRef idx="3">
            <a:schemeClr val="accent6"/>
          </a:effectRef>
          <a:fontRef idx="minor">
            <a:schemeClr val="lt1"/>
          </a:fontRef>
        </p:style>
        <p:txBody>
          <a:bodyPr rtlCol="0" anchor="ctr"/>
          <a:lstStyle/>
          <a:p>
            <a:pPr algn="ctr"/>
            <a:r>
              <a:rPr lang="en-US" sz="1600" dirty="0" smtClean="0">
                <a:ln w="0"/>
                <a:solidFill>
                  <a:schemeClr val="accent1"/>
                </a:solidFill>
                <a:effectLst>
                  <a:outerShdw blurRad="38100" dist="25400" dir="5400000" algn="ctr" rotWithShape="0">
                    <a:srgbClr val="6E747A">
                      <a:alpha val="43000"/>
                    </a:srgbClr>
                  </a:outerShdw>
                </a:effectLst>
              </a:rPr>
              <a:t>{</a:t>
            </a:r>
            <a:r>
              <a:rPr lang="en-US" sz="1600" dirty="0" smtClean="0">
                <a:ln w="0"/>
                <a:solidFill>
                  <a:schemeClr val="accent1"/>
                </a:solidFill>
                <a:effectLst>
                  <a:outerShdw blurRad="38100" dist="25400" dir="5400000" algn="ctr" rotWithShape="0">
                    <a:srgbClr val="6E747A">
                      <a:alpha val="43000"/>
                    </a:srgbClr>
                  </a:outerShdw>
                </a:effectLst>
                <a:latin typeface="+mj-lt"/>
              </a:rPr>
              <a:t>3</a:t>
            </a:r>
            <a:r>
              <a:rPr lang="en-US" sz="1600" dirty="0" smtClean="0">
                <a:ln w="0"/>
                <a:solidFill>
                  <a:srgbClr val="C00000"/>
                </a:solidFill>
                <a:effectLst>
                  <a:outerShdw blurRad="38100" dist="25400" dir="5400000" algn="ctr" rotWithShape="0">
                    <a:srgbClr val="6E747A">
                      <a:alpha val="43000"/>
                    </a:srgbClr>
                  </a:outerShdw>
                </a:effectLst>
                <a:latin typeface="+mj-lt"/>
              </a:rPr>
              <a:t>F1</a:t>
            </a:r>
            <a:r>
              <a:rPr lang="en-US" sz="1600" dirty="0">
                <a:ln w="0"/>
                <a:solidFill>
                  <a:schemeClr val="accent1"/>
                </a:solidFill>
                <a:effectLst>
                  <a:outerShdw blurRad="38100" dist="25400" dir="5400000" algn="ctr" rotWithShape="0">
                    <a:srgbClr val="6E747A">
                      <a:alpha val="43000"/>
                    </a:srgbClr>
                  </a:outerShdw>
                </a:effectLst>
                <a:latin typeface="+mj-lt"/>
              </a:rPr>
              <a:t>,4</a:t>
            </a:r>
            <a:r>
              <a:rPr lang="en-US" sz="1600" dirty="0" smtClean="0">
                <a:ln w="0"/>
                <a:solidFill>
                  <a:srgbClr val="C00000"/>
                </a:solidFill>
                <a:effectLst>
                  <a:outerShdw blurRad="38100" dist="25400" dir="5400000" algn="ctr" rotWithShape="0">
                    <a:srgbClr val="6E747A">
                      <a:alpha val="43000"/>
                    </a:srgbClr>
                  </a:outerShdw>
                </a:effectLst>
                <a:latin typeface="+mj-lt"/>
              </a:rPr>
              <a:t>F2</a:t>
            </a:r>
            <a:r>
              <a:rPr lang="en-US" sz="1600" dirty="0">
                <a:ln w="0"/>
                <a:solidFill>
                  <a:schemeClr val="accent1"/>
                </a:solidFill>
                <a:effectLst>
                  <a:outerShdw blurRad="38100" dist="25400" dir="5400000" algn="ctr" rotWithShape="0">
                    <a:srgbClr val="6E747A">
                      <a:alpha val="43000"/>
                    </a:srgbClr>
                  </a:outerShdw>
                </a:effectLst>
                <a:latin typeface="+mj-lt"/>
              </a:rPr>
              <a:t>,5</a:t>
            </a:r>
            <a:r>
              <a:rPr lang="en-US" sz="1600" dirty="0" smtClean="0">
                <a:ln w="0"/>
                <a:solidFill>
                  <a:srgbClr val="C00000"/>
                </a:solidFill>
                <a:effectLst>
                  <a:outerShdw blurRad="38100" dist="25400" dir="5400000" algn="ctr" rotWithShape="0">
                    <a:srgbClr val="6E747A">
                      <a:alpha val="43000"/>
                    </a:srgbClr>
                  </a:outerShdw>
                </a:effectLst>
                <a:latin typeface="+mj-lt"/>
              </a:rPr>
              <a:t>F2</a:t>
            </a:r>
            <a:r>
              <a:rPr lang="en-US" sz="1600" dirty="0" smtClean="0">
                <a:ln w="0"/>
                <a:solidFill>
                  <a:schemeClr val="accent1"/>
                </a:solidFill>
                <a:effectLst>
                  <a:outerShdw blurRad="38100" dist="25400" dir="5400000" algn="ctr" rotWithShape="0">
                    <a:srgbClr val="6E747A">
                      <a:alpha val="43000"/>
                    </a:srgbClr>
                  </a:outerShdw>
                </a:effectLst>
              </a:rPr>
              <a:t>}</a:t>
            </a:r>
            <a:endParaRPr lang="en-US" sz="1600" dirty="0">
              <a:ln w="0"/>
              <a:solidFill>
                <a:schemeClr val="accent1"/>
              </a:solidFill>
              <a:effectLst>
                <a:outerShdw blurRad="38100" dist="25400" dir="5400000" algn="ctr" rotWithShape="0">
                  <a:srgbClr val="6E747A">
                    <a:alpha val="43000"/>
                  </a:srgbClr>
                </a:outerShdw>
              </a:effectLst>
            </a:endParaRPr>
          </a:p>
        </p:txBody>
      </p:sp>
      <p:cxnSp>
        <p:nvCxnSpPr>
          <p:cNvPr id="229" name="Curved Connector 228"/>
          <p:cNvCxnSpPr>
            <a:stCxn id="228" idx="2"/>
            <a:endCxn id="228" idx="3"/>
          </p:cNvCxnSpPr>
          <p:nvPr/>
        </p:nvCxnSpPr>
        <p:spPr>
          <a:xfrm rot="5400000" flipH="1" flipV="1">
            <a:off x="10753441" y="3984165"/>
            <a:ext cx="283194" cy="725258"/>
          </a:xfrm>
          <a:prstGeom prst="curvedConnector4">
            <a:avLst>
              <a:gd name="adj1" fmla="val -80722"/>
              <a:gd name="adj2" fmla="val 131520"/>
            </a:avLst>
          </a:prstGeom>
          <a:ln>
            <a:tailEnd type="triangle"/>
          </a:ln>
        </p:spPr>
        <p:style>
          <a:lnRef idx="1">
            <a:schemeClr val="dk1"/>
          </a:lnRef>
          <a:fillRef idx="2">
            <a:schemeClr val="dk1"/>
          </a:fillRef>
          <a:effectRef idx="1">
            <a:schemeClr val="dk1"/>
          </a:effectRef>
          <a:fontRef idx="minor">
            <a:schemeClr val="dk1"/>
          </a:fontRef>
        </p:style>
      </p:cxnSp>
      <p:sp>
        <p:nvSpPr>
          <p:cNvPr id="240" name="TextBox 239"/>
          <p:cNvSpPr txBox="1"/>
          <p:nvPr/>
        </p:nvSpPr>
        <p:spPr>
          <a:xfrm>
            <a:off x="6296947" y="2461789"/>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41" name="TextBox 240"/>
          <p:cNvSpPr txBox="1"/>
          <p:nvPr/>
        </p:nvSpPr>
        <p:spPr>
          <a:xfrm>
            <a:off x="7690048" y="3276942"/>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42" name="TextBox 241"/>
          <p:cNvSpPr txBox="1"/>
          <p:nvPr/>
        </p:nvSpPr>
        <p:spPr>
          <a:xfrm>
            <a:off x="8879235" y="1887449"/>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43" name="TextBox 242"/>
          <p:cNvSpPr txBox="1"/>
          <p:nvPr/>
        </p:nvSpPr>
        <p:spPr>
          <a:xfrm>
            <a:off x="10321233" y="3276942"/>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244" name="TextBox 243"/>
          <p:cNvSpPr txBox="1"/>
          <p:nvPr/>
        </p:nvSpPr>
        <p:spPr>
          <a:xfrm>
            <a:off x="8919680" y="2459474"/>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cxnSp>
        <p:nvCxnSpPr>
          <p:cNvPr id="64" name="Straight Arrow Connector 63"/>
          <p:cNvCxnSpPr/>
          <p:nvPr/>
        </p:nvCxnSpPr>
        <p:spPr>
          <a:xfrm flipH="1">
            <a:off x="8195181" y="4330607"/>
            <a:ext cx="1611970" cy="3869"/>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59" name="TextBox 58"/>
          <p:cNvSpPr txBox="1"/>
          <p:nvPr/>
        </p:nvSpPr>
        <p:spPr>
          <a:xfrm>
            <a:off x="8474268" y="4161330"/>
            <a:ext cx="45468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11344713" y="4279048"/>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sp>
        <p:nvSpPr>
          <p:cNvPr id="87" name="TextBox 86"/>
          <p:cNvSpPr txBox="1"/>
          <p:nvPr/>
        </p:nvSpPr>
        <p:spPr>
          <a:xfrm>
            <a:off x="6957574" y="4310065"/>
            <a:ext cx="45468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smtClean="0">
                <a:solidFill>
                  <a:schemeClr val="tx1"/>
                </a:solidFill>
                <a:latin typeface="Times New Roman" panose="02020603050405020304" pitchFamily="18" charset="0"/>
                <a:cs typeface="Times New Roman" panose="02020603050405020304" pitchFamily="18" charset="0"/>
              </a:rPr>
              <a:t>a</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cxnSp>
        <p:nvCxnSpPr>
          <p:cNvPr id="96" name="Straight Arrow Connector 95"/>
          <p:cNvCxnSpPr/>
          <p:nvPr/>
        </p:nvCxnSpPr>
        <p:spPr>
          <a:xfrm>
            <a:off x="8195181" y="4047610"/>
            <a:ext cx="1611970" cy="3869"/>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60" name="TextBox 59"/>
          <p:cNvSpPr txBox="1"/>
          <p:nvPr/>
        </p:nvSpPr>
        <p:spPr>
          <a:xfrm>
            <a:off x="9139841" y="3835971"/>
            <a:ext cx="412504" cy="338554"/>
          </a:xfrm>
          <a:prstGeom prst="rect">
            <a:avLst/>
          </a:prstGeom>
        </p:spPr>
        <p:style>
          <a:lnRef idx="0">
            <a:schemeClr val="accent1"/>
          </a:lnRef>
          <a:fillRef idx="1001">
            <a:schemeClr val="lt1"/>
          </a:fillRef>
          <a:effectRef idx="3">
            <a:schemeClr val="accent1"/>
          </a:effectRef>
          <a:fontRef idx="minor">
            <a:schemeClr val="lt1"/>
          </a:fontRef>
        </p:style>
        <p:txBody>
          <a:bodyPr wrap="square" rtlCol="0">
            <a:spAutoFit/>
          </a:bodyPr>
          <a:lstStyle/>
          <a:p>
            <a:pPr algn="ctr"/>
            <a:r>
              <a:rPr lang="en-US" sz="1600" i="1" dirty="0">
                <a:solidFill>
                  <a:schemeClr val="tx1"/>
                </a:solidFill>
                <a:latin typeface="Times New Roman" panose="02020603050405020304" pitchFamily="18" charset="0"/>
                <a:cs typeface="Times New Roman" panose="02020603050405020304" pitchFamily="18" charset="0"/>
              </a:rPr>
              <a:t>b</a:t>
            </a:r>
            <a:endParaRPr lang="en-US" sz="1600" i="1" baseline="-250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653087827"/>
              </p:ext>
            </p:extLst>
          </p:nvPr>
        </p:nvGraphicFramePr>
        <p:xfrm>
          <a:off x="596138" y="5326589"/>
          <a:ext cx="10550525" cy="954088"/>
        </p:xfrm>
        <a:graphic>
          <a:graphicData uri="http://schemas.openxmlformats.org/presentationml/2006/ole">
            <mc:AlternateContent xmlns:mc="http://schemas.openxmlformats.org/markup-compatibility/2006">
              <mc:Choice xmlns:v="urn:schemas-microsoft-com:vml" Requires="v">
                <p:oleObj spid="_x0000_s20485" name="Equation" r:id="rId3" imgW="4927320" imgH="507960" progId="Equation.DSMT4">
                  <p:embed/>
                </p:oleObj>
              </mc:Choice>
              <mc:Fallback>
                <p:oleObj name="Equation" r:id="rId3" imgW="4927320" imgH="507960" progId="Equation.DSMT4">
                  <p:embed/>
                  <p:pic>
                    <p:nvPicPr>
                      <p:cNvPr id="0" name=""/>
                      <p:cNvPicPr/>
                      <p:nvPr/>
                    </p:nvPicPr>
                    <p:blipFill>
                      <a:blip r:embed="rId4"/>
                      <a:stretch>
                        <a:fillRect/>
                      </a:stretch>
                    </p:blipFill>
                    <p:spPr>
                      <a:xfrm>
                        <a:off x="596138" y="5326589"/>
                        <a:ext cx="10550525" cy="954088"/>
                      </a:xfrm>
                      <a:prstGeom prst="rect">
                        <a:avLst/>
                      </a:prstGeom>
                    </p:spPr>
                  </p:pic>
                </p:oleObj>
              </mc:Fallback>
            </mc:AlternateContent>
          </a:graphicData>
        </a:graphic>
      </p:graphicFrame>
      <p:grpSp>
        <p:nvGrpSpPr>
          <p:cNvPr id="7" name="Group 6"/>
          <p:cNvGrpSpPr/>
          <p:nvPr/>
        </p:nvGrpSpPr>
        <p:grpSpPr>
          <a:xfrm>
            <a:off x="6709451" y="1473200"/>
            <a:ext cx="5047765" cy="1680115"/>
            <a:chOff x="6709451" y="1473200"/>
            <a:chExt cx="5047765" cy="1680115"/>
          </a:xfrm>
        </p:grpSpPr>
        <p:sp>
          <p:nvSpPr>
            <p:cNvPr id="4" name="Rectangle 3"/>
            <p:cNvSpPr/>
            <p:nvPr/>
          </p:nvSpPr>
          <p:spPr>
            <a:xfrm>
              <a:off x="6709451" y="1650124"/>
              <a:ext cx="5047765" cy="1503191"/>
            </a:xfrm>
            <a:prstGeom prst="rect">
              <a:avLst/>
            </a:prstGeom>
            <a:solidFill>
              <a:srgbClr val="FFFF00">
                <a:alpha val="1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021781" y="1473200"/>
              <a:ext cx="2549096" cy="369332"/>
            </a:xfrm>
            <a:prstGeom prst="rect">
              <a:avLst/>
            </a:prstGeom>
            <a:noFill/>
          </p:spPr>
          <p:txBody>
            <a:bodyPr wrap="none" rtlCol="0">
              <a:spAutoFit/>
            </a:bodyPr>
            <a:lstStyle/>
            <a:p>
              <a:r>
                <a:rPr lang="en-US" dirty="0" smtClean="0">
                  <a:solidFill>
                    <a:srgbClr val="FF0000"/>
                  </a:solidFill>
                </a:rPr>
                <a:t>F</a:t>
              </a:r>
              <a:r>
                <a:rPr lang="en-US" baseline="-25000" dirty="0" smtClean="0">
                  <a:solidFill>
                    <a:srgbClr val="FF0000"/>
                  </a:solidFill>
                </a:rPr>
                <a:t>i </a:t>
              </a:r>
              <a:r>
                <a:rPr lang="en-US" dirty="0" smtClean="0">
                  <a:solidFill>
                    <a:srgbClr val="FF0000"/>
                  </a:solidFill>
                </a:rPr>
                <a:t>indeterminate Cycle</a:t>
              </a:r>
              <a:endParaRPr lang="en-US" dirty="0">
                <a:solidFill>
                  <a:srgbClr val="FF0000"/>
                </a:solidFill>
              </a:endParaRPr>
            </a:p>
          </p:txBody>
        </p:sp>
      </p:grpSp>
    </p:spTree>
    <p:extLst>
      <p:ext uri="{BB962C8B-B14F-4D97-AF65-F5344CB8AC3E}">
        <p14:creationId xmlns:p14="http://schemas.microsoft.com/office/powerpoint/2010/main" val="419302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4" y="165100"/>
            <a:ext cx="8596668" cy="1320800"/>
          </a:xfrm>
        </p:spPr>
        <p:txBody>
          <a:bodyPr/>
          <a:lstStyle/>
          <a:p>
            <a:r>
              <a:rPr lang="en-US" dirty="0" smtClean="0"/>
              <a:t>Gaps</a:t>
            </a:r>
            <a:endParaRPr lang="en-US" dirty="0"/>
          </a:p>
        </p:txBody>
      </p:sp>
      <p:sp>
        <p:nvSpPr>
          <p:cNvPr id="3" name="Rectangle 2"/>
          <p:cNvSpPr/>
          <p:nvPr/>
        </p:nvSpPr>
        <p:spPr>
          <a:xfrm>
            <a:off x="169334" y="2590443"/>
            <a:ext cx="9393766" cy="2585323"/>
          </a:xfrm>
          <a:prstGeom prst="rect">
            <a:avLst/>
          </a:prstGeom>
        </p:spPr>
        <p:txBody>
          <a:bodyPr wrap="square">
            <a:spAutoFit/>
          </a:bodyPr>
          <a:lstStyle/>
          <a:p>
            <a:pPr algn="just"/>
            <a:r>
              <a:rPr lang="en-US" b="1" u="sng" dirty="0" smtClean="0">
                <a:latin typeface="NimbusRomNo9L-Regu"/>
              </a:rPr>
              <a:t>Challenges:</a:t>
            </a:r>
          </a:p>
          <a:p>
            <a:pPr algn="just"/>
            <a:r>
              <a:rPr lang="en-US" b="1" u="sng" dirty="0" smtClean="0">
                <a:latin typeface="NimbusRomNo9L-Regu"/>
              </a:rPr>
              <a:t>1- </a:t>
            </a:r>
            <a:r>
              <a:rPr lang="en-US" dirty="0" smtClean="0">
                <a:latin typeface="NimbusRomNo9L-Regu"/>
              </a:rPr>
              <a:t>In many practical situations, only after a fault occurs, the diagnosis tool (e.g. a portable industrial computer) has to be brought and connected to the faulty plant to diagnose the occurred fault. In many cases, it is not possible, or it is time-consuming and costly, to restart the plant to be synchronized with the diagnoser.</a:t>
            </a:r>
          </a:p>
          <a:p>
            <a:pPr algn="just"/>
            <a:endParaRPr lang="en-US" dirty="0">
              <a:latin typeface="NimbusRomNo9L-Regu"/>
            </a:endParaRPr>
          </a:p>
          <a:p>
            <a:pPr algn="just"/>
            <a:r>
              <a:rPr lang="en-US" dirty="0" smtClean="0">
                <a:latin typeface="NimbusRomNo9L-Regu"/>
              </a:rPr>
              <a:t>2- Even if the plant and the diagnoser are initialized simultaneously, it is possible that for any particular reason, the diagnoser misses an observation, and thereafter, it cannot track the plant, in turn requiring both the plant and the diagnoser to be restarted again.</a:t>
            </a:r>
            <a:endParaRPr lang="en-US" dirty="0"/>
          </a:p>
        </p:txBody>
      </p:sp>
      <p:sp>
        <p:nvSpPr>
          <p:cNvPr id="4" name="TextBox 3"/>
          <p:cNvSpPr txBox="1"/>
          <p:nvPr/>
        </p:nvSpPr>
        <p:spPr>
          <a:xfrm>
            <a:off x="0" y="1320800"/>
            <a:ext cx="9563100" cy="1200329"/>
          </a:xfrm>
          <a:prstGeom prst="rect">
            <a:avLst/>
          </a:prstGeom>
          <a:noFill/>
        </p:spPr>
        <p:txBody>
          <a:bodyPr wrap="square" rtlCol="0">
            <a:spAutoFit/>
          </a:bodyPr>
          <a:lstStyle/>
          <a:p>
            <a:pPr algn="just"/>
            <a:r>
              <a:rPr lang="en-US" dirty="0" smtClean="0"/>
              <a:t>In the existing methods (including the method presented here), it </a:t>
            </a:r>
            <a:r>
              <a:rPr lang="en-US" dirty="0"/>
              <a:t>is required </a:t>
            </a:r>
            <a:r>
              <a:rPr lang="en-US" dirty="0" smtClean="0"/>
              <a:t>to initialize </a:t>
            </a:r>
            <a:r>
              <a:rPr lang="en-US" dirty="0"/>
              <a:t>and run the diagnoser synchronously with the plant</a:t>
            </a:r>
            <a:r>
              <a:rPr lang="en-US" dirty="0" smtClean="0"/>
              <a:t>. This </a:t>
            </a:r>
            <a:r>
              <a:rPr lang="en-US" dirty="0"/>
              <a:t>allows the diagnoser to diagnose failures based on </a:t>
            </a:r>
            <a:r>
              <a:rPr lang="en-US" dirty="0" smtClean="0"/>
              <a:t>a rich </a:t>
            </a:r>
            <a:r>
              <a:rPr lang="en-US" dirty="0"/>
              <a:t>set of information including both pre- and </a:t>
            </a:r>
            <a:r>
              <a:rPr lang="en-US" dirty="0" smtClean="0"/>
              <a:t>post-failure </a:t>
            </a:r>
            <a:r>
              <a:rPr lang="en-US" dirty="0" err="1" smtClean="0"/>
              <a:t>behaviours</a:t>
            </a:r>
            <a:r>
              <a:rPr lang="en-US" dirty="0" smtClean="0"/>
              <a:t> </a:t>
            </a:r>
            <a:r>
              <a:rPr lang="en-US" dirty="0"/>
              <a:t>in the system.</a:t>
            </a:r>
          </a:p>
        </p:txBody>
      </p:sp>
    </p:spTree>
    <p:extLst>
      <p:ext uri="{BB962C8B-B14F-4D97-AF65-F5344CB8AC3E}">
        <p14:creationId xmlns:p14="http://schemas.microsoft.com/office/powerpoint/2010/main" val="3537075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05217" y="988604"/>
            <a:ext cx="10042082" cy="1168400"/>
          </a:xfrm>
        </p:spPr>
        <p:txBody>
          <a:bodyPr>
            <a:normAutofit fontScale="92500"/>
          </a:bodyPr>
          <a:lstStyle/>
          <a:p>
            <a:endParaRPr lang="en-US" dirty="0"/>
          </a:p>
          <a:p>
            <a:r>
              <a:rPr lang="en-US" dirty="0" smtClean="0"/>
              <a:t>Asynchronous Fault Diagnosis: To develop a systematic </a:t>
            </a:r>
            <a:r>
              <a:rPr lang="en-US" dirty="0"/>
              <a:t>and analytical approach to construct a </a:t>
            </a:r>
            <a:r>
              <a:rPr lang="en-US" dirty="0" smtClean="0"/>
              <a:t>diagnoser that </a:t>
            </a:r>
            <a:r>
              <a:rPr lang="en-US" dirty="0"/>
              <a:t>can be asynchronously turned on at anytime, even after </a:t>
            </a:r>
            <a:r>
              <a:rPr lang="en-US" dirty="0" smtClean="0"/>
              <a:t>the occurrence </a:t>
            </a:r>
            <a:r>
              <a:rPr lang="en-US" dirty="0"/>
              <a:t>of a fault.</a:t>
            </a:r>
          </a:p>
        </p:txBody>
      </p:sp>
      <p:sp>
        <p:nvSpPr>
          <p:cNvPr id="4" name="TextBox 3"/>
          <p:cNvSpPr txBox="1"/>
          <p:nvPr/>
        </p:nvSpPr>
        <p:spPr>
          <a:xfrm>
            <a:off x="136612" y="2063640"/>
            <a:ext cx="3373039" cy="461665"/>
          </a:xfrm>
          <a:prstGeom prst="rect">
            <a:avLst/>
          </a:prstGeom>
          <a:noFill/>
        </p:spPr>
        <p:txBody>
          <a:bodyPr wrap="none" rtlCol="0">
            <a:spAutoFit/>
          </a:bodyPr>
          <a:lstStyle/>
          <a:p>
            <a:r>
              <a:rPr lang="en-US" sz="2400" b="1" dirty="0" smtClean="0">
                <a:solidFill>
                  <a:srgbClr val="FF0000"/>
                </a:solidFill>
              </a:rPr>
              <a:t>Problem formulation: </a:t>
            </a:r>
            <a:endParaRPr lang="en-US" sz="2400" b="1" dirty="0">
              <a:solidFill>
                <a:srgbClr val="FF0000"/>
              </a:solidFill>
            </a:endParaRPr>
          </a:p>
        </p:txBody>
      </p:sp>
      <p:pic>
        <p:nvPicPr>
          <p:cNvPr id="6" name="Picture 5"/>
          <p:cNvPicPr>
            <a:picLocks noChangeAspect="1"/>
          </p:cNvPicPr>
          <p:nvPr/>
        </p:nvPicPr>
        <p:blipFill>
          <a:blip r:embed="rId2"/>
          <a:stretch>
            <a:fillRect/>
          </a:stretch>
        </p:blipFill>
        <p:spPr>
          <a:xfrm>
            <a:off x="9274002" y="-201201"/>
            <a:ext cx="2917997" cy="1877601"/>
          </a:xfrm>
          <a:prstGeom prst="rect">
            <a:avLst/>
          </a:prstGeom>
        </p:spPr>
      </p:pic>
      <p:sp>
        <p:nvSpPr>
          <p:cNvPr id="8" name="Rectangle 7"/>
          <p:cNvSpPr/>
          <p:nvPr/>
        </p:nvSpPr>
        <p:spPr>
          <a:xfrm>
            <a:off x="426489" y="4298077"/>
            <a:ext cx="9606511" cy="2585323"/>
          </a:xfrm>
          <a:prstGeom prst="rect">
            <a:avLst/>
          </a:prstGeom>
        </p:spPr>
        <p:txBody>
          <a:bodyPr wrap="square">
            <a:spAutoFit/>
          </a:bodyPr>
          <a:lstStyle/>
          <a:p>
            <a:pPr algn="just"/>
            <a:r>
              <a:rPr lang="en-US" b="1" dirty="0" smtClean="0">
                <a:solidFill>
                  <a:srgbClr val="FF0000"/>
                </a:solidFill>
                <a:latin typeface="NimbusRomNo9L-Regu"/>
              </a:rPr>
              <a:t>Challenges:</a:t>
            </a:r>
          </a:p>
          <a:p>
            <a:pPr algn="just"/>
            <a:r>
              <a:rPr lang="en-US" dirty="0" smtClean="0">
                <a:latin typeface="NimbusRomNo9L-Regu"/>
              </a:rPr>
              <a:t>1- Unlike conventional diagnosis </a:t>
            </a:r>
            <a:r>
              <a:rPr lang="en-US" dirty="0">
                <a:latin typeface="NimbusRomNo9L-Regu"/>
              </a:rPr>
              <a:t>techniques, </a:t>
            </a:r>
            <a:r>
              <a:rPr lang="en-US" u="sng" dirty="0">
                <a:latin typeface="NimbusRomNo9L-Regu"/>
              </a:rPr>
              <a:t>the past history of the system </a:t>
            </a:r>
            <a:r>
              <a:rPr lang="en-US" u="sng" dirty="0" smtClean="0">
                <a:latin typeface="NimbusRomNo9L-Regu"/>
              </a:rPr>
              <a:t>before the </a:t>
            </a:r>
            <a:r>
              <a:rPr lang="en-US" u="sng" dirty="0">
                <a:latin typeface="NimbusRomNo9L-Regu"/>
              </a:rPr>
              <a:t>activation of the diagnoser is not available</a:t>
            </a:r>
            <a:r>
              <a:rPr lang="en-US" dirty="0">
                <a:latin typeface="NimbusRomNo9L-Regu"/>
              </a:rPr>
              <a:t>, leaving </a:t>
            </a:r>
            <a:r>
              <a:rPr lang="en-US" dirty="0" smtClean="0">
                <a:latin typeface="NimbusRomNo9L-Regu"/>
              </a:rPr>
              <a:t>the diagnoser </a:t>
            </a:r>
            <a:r>
              <a:rPr lang="en-US" dirty="0">
                <a:latin typeface="NimbusRomNo9L-Regu"/>
              </a:rPr>
              <a:t>with the challenge of </a:t>
            </a:r>
            <a:r>
              <a:rPr lang="en-US" u="sng" dirty="0">
                <a:solidFill>
                  <a:srgbClr val="FF0000"/>
                </a:solidFill>
                <a:latin typeface="NimbusRomNo9L-Regu"/>
              </a:rPr>
              <a:t>diagnosing faults using </a:t>
            </a:r>
            <a:r>
              <a:rPr lang="en-US" u="sng" dirty="0" smtClean="0">
                <a:solidFill>
                  <a:srgbClr val="FF0000"/>
                </a:solidFill>
                <a:latin typeface="NimbusRomNo9L-Regu"/>
              </a:rPr>
              <a:t>only the </a:t>
            </a:r>
            <a:r>
              <a:rPr lang="en-US" u="sng" dirty="0">
                <a:solidFill>
                  <a:srgbClr val="FF0000"/>
                </a:solidFill>
                <a:latin typeface="NimbusRomNo9L-Regu"/>
              </a:rPr>
              <a:t>future behaviors of the plant, observed after the activation</a:t>
            </a:r>
          </a:p>
          <a:p>
            <a:pPr algn="just"/>
            <a:r>
              <a:rPr lang="en-US" dirty="0">
                <a:latin typeface="NimbusRomNo9L-Regu"/>
              </a:rPr>
              <a:t>of the diagnoser</a:t>
            </a:r>
            <a:r>
              <a:rPr lang="en-US" dirty="0" smtClean="0">
                <a:latin typeface="NimbusRomNo9L-Regu"/>
              </a:rPr>
              <a:t>.</a:t>
            </a:r>
          </a:p>
          <a:p>
            <a:pPr algn="just"/>
            <a:r>
              <a:rPr lang="en-US" dirty="0" smtClean="0">
                <a:latin typeface="NimbusRomNo9L-Regu"/>
              </a:rPr>
              <a:t>2-</a:t>
            </a:r>
            <a:r>
              <a:rPr lang="en-US" dirty="0" smtClean="0"/>
              <a:t>In </a:t>
            </a:r>
            <a:r>
              <a:rPr lang="en-US" dirty="0"/>
              <a:t>contrast to existing methods, where </a:t>
            </a:r>
            <a:r>
              <a:rPr lang="en-US" dirty="0" smtClean="0"/>
              <a:t>the initial </a:t>
            </a:r>
            <a:r>
              <a:rPr lang="en-US" dirty="0"/>
              <a:t>state of the system </a:t>
            </a:r>
            <a:r>
              <a:rPr lang="en-US" dirty="0" smtClean="0"/>
              <a:t>and correspondingly </a:t>
            </a:r>
            <a:r>
              <a:rPr lang="en-US" dirty="0"/>
              <a:t>the initial </a:t>
            </a:r>
            <a:r>
              <a:rPr lang="en-US" dirty="0" smtClean="0"/>
              <a:t>state of </a:t>
            </a:r>
            <a:r>
              <a:rPr lang="en-US" dirty="0"/>
              <a:t>the diagnoser are generally assumed to be non-faulty, </a:t>
            </a:r>
            <a:r>
              <a:rPr lang="en-US" dirty="0" smtClean="0"/>
              <a:t>upon its </a:t>
            </a:r>
            <a:r>
              <a:rPr lang="en-US" dirty="0"/>
              <a:t>initialization, </a:t>
            </a:r>
            <a:r>
              <a:rPr lang="en-US" dirty="0">
                <a:solidFill>
                  <a:srgbClr val="FF0000"/>
                </a:solidFill>
              </a:rPr>
              <a:t>the asynchronous diagnoser is no longer </a:t>
            </a:r>
            <a:r>
              <a:rPr lang="en-US" dirty="0" smtClean="0">
                <a:solidFill>
                  <a:srgbClr val="FF0000"/>
                </a:solidFill>
              </a:rPr>
              <a:t>able to </a:t>
            </a:r>
            <a:r>
              <a:rPr lang="en-US" dirty="0">
                <a:solidFill>
                  <a:srgbClr val="FF0000"/>
                </a:solidFill>
              </a:rPr>
              <a:t>assume that the current state of the system is normal</a:t>
            </a:r>
            <a:r>
              <a:rPr lang="en-US" dirty="0"/>
              <a:t>.</a:t>
            </a:r>
          </a:p>
        </p:txBody>
      </p:sp>
      <p:sp>
        <p:nvSpPr>
          <p:cNvPr id="10" name="Rectangle 9"/>
          <p:cNvSpPr/>
          <p:nvPr/>
        </p:nvSpPr>
        <p:spPr>
          <a:xfrm>
            <a:off x="3390900" y="2171701"/>
            <a:ext cx="6769100" cy="2324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3543521" y="2337542"/>
            <a:ext cx="6442075" cy="2066867"/>
          </a:xfrm>
          <a:prstGeom prst="rect">
            <a:avLst/>
          </a:prstGeom>
        </p:spPr>
      </p:pic>
    </p:spTree>
    <p:extLst>
      <p:ext uri="{BB962C8B-B14F-4D97-AF65-F5344CB8AC3E}">
        <p14:creationId xmlns:p14="http://schemas.microsoft.com/office/powerpoint/2010/main" val="38035113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575119"/>
            <a:ext cx="9052560" cy="17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p:txBody>
          <a:bodyPr/>
          <a:lstStyle/>
          <a:p>
            <a:r>
              <a:rPr lang="en-US" dirty="0" smtClean="0"/>
              <a:t>Acknowledgement</a:t>
            </a:r>
            <a:endParaRPr lang="en-US" dirty="0"/>
          </a:p>
        </p:txBody>
      </p:sp>
      <p:sp>
        <p:nvSpPr>
          <p:cNvPr id="4" name="Rectangle 3"/>
          <p:cNvSpPr/>
          <p:nvPr/>
        </p:nvSpPr>
        <p:spPr>
          <a:xfrm>
            <a:off x="0" y="3866495"/>
            <a:ext cx="12192000" cy="1200329"/>
          </a:xfrm>
          <a:prstGeom prst="rect">
            <a:avLst/>
          </a:prstGeom>
        </p:spPr>
        <p:txBody>
          <a:bodyPr wrap="square">
            <a:spAutoFit/>
          </a:bodyPr>
          <a:lstStyle/>
          <a:p>
            <a:pPr marL="285750" indent="-285750">
              <a:buFont typeface="Arial" panose="020B0604020202020204" pitchFamily="34" charset="0"/>
              <a:buChar char="•"/>
            </a:pPr>
            <a:r>
              <a:rPr lang="en-US" sz="2400" dirty="0" smtClean="0"/>
              <a:t>My colleagues </a:t>
            </a:r>
            <a:r>
              <a:rPr lang="en-US" sz="2400" dirty="0"/>
              <a:t>at ACCESS </a:t>
            </a:r>
            <a:r>
              <a:rPr lang="en-US" sz="2400" dirty="0" smtClean="0"/>
              <a:t>LAB and TECHLAV Center</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Financial </a:t>
            </a:r>
            <a:r>
              <a:rPr lang="en-US" sz="2400" dirty="0"/>
              <a:t>support from TECHLAV project</a:t>
            </a:r>
          </a:p>
        </p:txBody>
      </p:sp>
      <p:pic>
        <p:nvPicPr>
          <p:cNvPr id="5" name="Picture 4"/>
          <p:cNvPicPr>
            <a:picLocks noChangeAspect="1"/>
          </p:cNvPicPr>
          <p:nvPr/>
        </p:nvPicPr>
        <p:blipFill>
          <a:blip r:embed="rId2"/>
          <a:stretch>
            <a:fillRect/>
          </a:stretch>
        </p:blipFill>
        <p:spPr>
          <a:xfrm>
            <a:off x="5102668" y="168018"/>
            <a:ext cx="4671252" cy="3115726"/>
          </a:xfrm>
          <a:prstGeom prst="rect">
            <a:avLst/>
          </a:prstGeom>
        </p:spPr>
      </p:pic>
    </p:spTree>
    <p:extLst>
      <p:ext uri="{BB962C8B-B14F-4D97-AF65-F5344CB8AC3E}">
        <p14:creationId xmlns:p14="http://schemas.microsoft.com/office/powerpoint/2010/main" val="31603138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0080" y="91440"/>
            <a:ext cx="11003280" cy="6644640"/>
          </a:xfrm>
          <a:prstGeom prst="rect">
            <a:avLst/>
          </a:prstGeom>
        </p:spPr>
      </p:pic>
    </p:spTree>
    <p:extLst>
      <p:ext uri="{BB962C8B-B14F-4D97-AF65-F5344CB8AC3E}">
        <p14:creationId xmlns:p14="http://schemas.microsoft.com/office/powerpoint/2010/main" val="3961330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TECHLAV Project</a:t>
            </a:r>
            <a:endParaRPr lang="en-US" dirty="0"/>
          </a:p>
        </p:txBody>
      </p:sp>
      <p:sp>
        <p:nvSpPr>
          <p:cNvPr id="3" name="Content Placeholder 2"/>
          <p:cNvSpPr>
            <a:spLocks noGrp="1"/>
          </p:cNvSpPr>
          <p:nvPr>
            <p:ph idx="1"/>
          </p:nvPr>
        </p:nvSpPr>
        <p:spPr/>
        <p:txBody>
          <a:bodyPr/>
          <a:lstStyle/>
          <a:p>
            <a:r>
              <a:rPr lang="en-US" dirty="0"/>
              <a:t>Testing, Evaluation and Control of Heterogeneous Large-scale Autonomous systems of Vehicles (TECHLAV)​</a:t>
            </a:r>
          </a:p>
          <a:p>
            <a:endParaRPr lang="en-US" dirty="0"/>
          </a:p>
          <a:p>
            <a:r>
              <a:rPr lang="en-US" b="1" dirty="0"/>
              <a:t>Thrust </a:t>
            </a:r>
            <a:r>
              <a:rPr lang="en-US" b="1" dirty="0" smtClean="0"/>
              <a:t>2</a:t>
            </a:r>
            <a:r>
              <a:rPr lang="en-US" b="1" smtClean="0"/>
              <a:t>: </a:t>
            </a:r>
            <a:r>
              <a:rPr lang="en-US" smtClean="0"/>
              <a:t>Resilient </a:t>
            </a:r>
            <a:r>
              <a:rPr lang="en-US" dirty="0"/>
              <a:t>Control </a:t>
            </a:r>
            <a:r>
              <a:rPr lang="en-US" dirty="0" smtClean="0"/>
              <a:t>and Communication </a:t>
            </a:r>
            <a:r>
              <a:rPr lang="en-US" dirty="0"/>
              <a:t>of Large-scale Autonomous Vehicle</a:t>
            </a:r>
          </a:p>
          <a:p>
            <a:endParaRPr lang="en-US" b="1" dirty="0" smtClean="0"/>
          </a:p>
          <a:p>
            <a:r>
              <a:rPr lang="en-US" b="1" dirty="0" smtClean="0"/>
              <a:t>Task 2-1: </a:t>
            </a:r>
            <a:r>
              <a:rPr lang="en-US" dirty="0" smtClean="0"/>
              <a:t>Develop fault detection and isolation mechanism</a:t>
            </a:r>
            <a:endParaRPr lang="en-US" dirty="0"/>
          </a:p>
          <a:p>
            <a:endParaRPr lang="en-US" dirty="0"/>
          </a:p>
          <a:p>
            <a:endParaRPr lang="en-US" dirty="0"/>
          </a:p>
        </p:txBody>
      </p:sp>
    </p:spTree>
    <p:extLst>
      <p:ext uri="{BB962C8B-B14F-4D97-AF65-F5344CB8AC3E}">
        <p14:creationId xmlns:p14="http://schemas.microsoft.com/office/powerpoint/2010/main" val="1880166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TECHLAV Project</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21874878"/>
              </p:ext>
            </p:extLst>
          </p:nvPr>
        </p:nvGraphicFramePr>
        <p:xfrm>
          <a:off x="6387815" y="2297037"/>
          <a:ext cx="5342061" cy="4271959"/>
        </p:xfrm>
        <a:graphic>
          <a:graphicData uri="http://schemas.openxmlformats.org/drawingml/2006/table">
            <a:tbl>
              <a:tblPr firstRow="1" bandRow="1">
                <a:tableStyleId>{616DA210-FB5B-4158-B5E0-FEB733F419BA}</a:tableStyleId>
              </a:tblPr>
              <a:tblGrid>
                <a:gridCol w="5342061">
                  <a:extLst>
                    <a:ext uri="{9D8B030D-6E8A-4147-A177-3AD203B41FA5}">
                      <a16:colId xmlns="" xmlns:a16="http://schemas.microsoft.com/office/drawing/2014/main" val="2888432089"/>
                    </a:ext>
                  </a:extLst>
                </a:gridCol>
              </a:tblGrid>
              <a:tr h="870098">
                <a:tc>
                  <a:txBody>
                    <a:bodyPr/>
                    <a:lstStyle/>
                    <a:p>
                      <a:pPr algn="ctr"/>
                      <a:r>
                        <a:rPr lang="en-US" sz="2400" b="1" kern="0" dirty="0" smtClean="0">
                          <a:solidFill>
                            <a:schemeClr val="tx1"/>
                          </a:solidFill>
                        </a:rPr>
                        <a:t>Impact</a:t>
                      </a:r>
                      <a:endParaRPr lang="en-US" sz="2400" b="1" dirty="0">
                        <a:solidFill>
                          <a:schemeClr val="tx1"/>
                        </a:solidFill>
                      </a:endParaRPr>
                    </a:p>
                  </a:txBody>
                  <a:tcPr marL="98604" marR="98604" anchor="ctr">
                    <a:solidFill>
                      <a:schemeClr val="bg2">
                        <a:lumMod val="60000"/>
                        <a:lumOff val="40000"/>
                      </a:schemeClr>
                    </a:solidFill>
                  </a:tcPr>
                </a:tc>
                <a:extLst>
                  <a:ext uri="{0D108BD9-81ED-4DB2-BD59-A6C34878D82A}">
                    <a16:rowId xmlns="" xmlns:a16="http://schemas.microsoft.com/office/drawing/2014/main" val="3316105978"/>
                  </a:ext>
                </a:extLst>
              </a:tr>
              <a:tr h="340186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2400" b="0" i="0" kern="0" dirty="0" smtClean="0">
                        <a:solidFill>
                          <a:schemeClr val="bg1"/>
                        </a:solidFill>
                      </a:endParaRPr>
                    </a:p>
                  </a:txBody>
                  <a:tcPr marL="98604" marR="98604" anchor="ctr">
                    <a:solidFill>
                      <a:schemeClr val="accent2">
                        <a:lumMod val="20000"/>
                        <a:lumOff val="80000"/>
                      </a:schemeClr>
                    </a:solidFill>
                  </a:tcPr>
                </a:tc>
                <a:extLst>
                  <a:ext uri="{0D108BD9-81ED-4DB2-BD59-A6C34878D82A}">
                    <a16:rowId xmlns="" xmlns:a16="http://schemas.microsoft.com/office/drawing/2014/main" val="3827692033"/>
                  </a:ext>
                </a:extLst>
              </a:tr>
            </a:tbl>
          </a:graphicData>
        </a:graphic>
      </p:graphicFrame>
      <p:sp>
        <p:nvSpPr>
          <p:cNvPr id="4" name="Slide Number Placeholder 3"/>
          <p:cNvSpPr>
            <a:spLocks noGrp="1"/>
          </p:cNvSpPr>
          <p:nvPr>
            <p:ph type="sldNum" sz="quarter" idx="12"/>
          </p:nvPr>
        </p:nvSpPr>
        <p:spPr/>
        <p:txBody>
          <a:bodyPr>
            <a:normAutofit/>
          </a:bodyPr>
          <a:lstStyle/>
          <a:p>
            <a:fld id="{D57F1E4F-1CFF-5643-939E-217C01CDF565}" type="slidenum">
              <a:rPr lang="en-US" smtClean="0"/>
              <a:pPr/>
              <a:t>4</a:t>
            </a:fld>
            <a:endParaRPr lang="en-US" dirty="0"/>
          </a:p>
        </p:txBody>
      </p:sp>
      <p:graphicFrame>
        <p:nvGraphicFramePr>
          <p:cNvPr id="19" name="Content Placeholder 6"/>
          <p:cNvGraphicFramePr>
            <a:graphicFrameLocks/>
          </p:cNvGraphicFramePr>
          <p:nvPr>
            <p:extLst>
              <p:ext uri="{D42A27DB-BD31-4B8C-83A1-F6EECF244321}">
                <p14:modId xmlns:p14="http://schemas.microsoft.com/office/powerpoint/2010/main" val="2441383873"/>
              </p:ext>
            </p:extLst>
          </p:nvPr>
        </p:nvGraphicFramePr>
        <p:xfrm>
          <a:off x="534876" y="2297037"/>
          <a:ext cx="5233885" cy="4271959"/>
        </p:xfrm>
        <a:graphic>
          <a:graphicData uri="http://schemas.openxmlformats.org/drawingml/2006/table">
            <a:tbl>
              <a:tblPr firstRow="1" bandRow="1">
                <a:tableStyleId>{616DA210-FB5B-4158-B5E0-FEB733F419BA}</a:tableStyleId>
              </a:tblPr>
              <a:tblGrid>
                <a:gridCol w="5233885">
                  <a:extLst>
                    <a:ext uri="{9D8B030D-6E8A-4147-A177-3AD203B41FA5}">
                      <a16:colId xmlns="" xmlns:a16="http://schemas.microsoft.com/office/drawing/2014/main" val="4254520418"/>
                    </a:ext>
                  </a:extLst>
                </a:gridCol>
              </a:tblGrid>
              <a:tr h="870098">
                <a:tc>
                  <a:txBody>
                    <a:bodyPr/>
                    <a:lstStyle/>
                    <a:p>
                      <a:pPr algn="ctr"/>
                      <a:r>
                        <a:rPr lang="en-US" sz="2400" b="1" dirty="0" smtClean="0">
                          <a:solidFill>
                            <a:schemeClr val="tx1"/>
                          </a:solidFill>
                        </a:rPr>
                        <a:t>Objective</a:t>
                      </a:r>
                      <a:endParaRPr lang="en-US" sz="2400" b="1" dirty="0">
                        <a:solidFill>
                          <a:schemeClr val="tx1"/>
                        </a:solidFill>
                      </a:endParaRPr>
                    </a:p>
                  </a:txBody>
                  <a:tcPr marL="98604" marR="98604" anchor="ctr">
                    <a:solidFill>
                      <a:schemeClr val="bg2">
                        <a:lumMod val="60000"/>
                        <a:lumOff val="40000"/>
                      </a:schemeClr>
                    </a:solidFill>
                  </a:tcPr>
                </a:tc>
                <a:extLst>
                  <a:ext uri="{0D108BD9-81ED-4DB2-BD59-A6C34878D82A}">
                    <a16:rowId xmlns="" xmlns:a16="http://schemas.microsoft.com/office/drawing/2014/main" val="3316105978"/>
                  </a:ext>
                </a:extLst>
              </a:tr>
              <a:tr h="3401861">
                <a:tc>
                  <a:txBody>
                    <a:bodyPr/>
                    <a:lstStyle/>
                    <a:p>
                      <a:pPr algn="l"/>
                      <a:endParaRPr lang="en-US" sz="2400" b="0" i="0" dirty="0">
                        <a:solidFill>
                          <a:schemeClr val="bg1"/>
                        </a:solidFill>
                      </a:endParaRPr>
                    </a:p>
                  </a:txBody>
                  <a:tcPr marL="98604" marR="98604" anchor="ctr">
                    <a:solidFill>
                      <a:schemeClr val="accent2">
                        <a:lumMod val="20000"/>
                        <a:lumOff val="80000"/>
                      </a:schemeClr>
                    </a:solidFill>
                  </a:tcPr>
                </a:tc>
                <a:extLst>
                  <a:ext uri="{0D108BD9-81ED-4DB2-BD59-A6C34878D82A}">
                    <a16:rowId xmlns="" xmlns:a16="http://schemas.microsoft.com/office/drawing/2014/main" val="3827692033"/>
                  </a:ext>
                </a:extLst>
              </a:tr>
            </a:tbl>
          </a:graphicData>
        </a:graphic>
      </p:graphicFrame>
      <p:sp>
        <p:nvSpPr>
          <p:cNvPr id="3" name="TextBox 2"/>
          <p:cNvSpPr txBox="1"/>
          <p:nvPr/>
        </p:nvSpPr>
        <p:spPr>
          <a:xfrm>
            <a:off x="534876" y="3822492"/>
            <a:ext cx="5233885" cy="923330"/>
          </a:xfrm>
          <a:prstGeom prst="rect">
            <a:avLst/>
          </a:prstGeom>
          <a:noFill/>
        </p:spPr>
        <p:txBody>
          <a:bodyPr wrap="square" rtlCol="0">
            <a:spAutoFit/>
          </a:bodyPr>
          <a:lstStyle/>
          <a:p>
            <a:pPr algn="just"/>
            <a:r>
              <a:rPr lang="en-US" kern="0" dirty="0"/>
              <a:t>To develop techniques for </a:t>
            </a:r>
            <a:r>
              <a:rPr lang="en-US" u="sng" kern="0" dirty="0">
                <a:solidFill>
                  <a:srgbClr val="FF0000"/>
                </a:solidFill>
              </a:rPr>
              <a:t>automatic diagnosis</a:t>
            </a:r>
            <a:r>
              <a:rPr lang="en-US" kern="0" dirty="0"/>
              <a:t> of </a:t>
            </a:r>
            <a:r>
              <a:rPr lang="en-US" kern="0" dirty="0" smtClean="0"/>
              <a:t>failures </a:t>
            </a:r>
            <a:r>
              <a:rPr lang="en-US" kern="0" dirty="0"/>
              <a:t>in the </a:t>
            </a:r>
            <a:r>
              <a:rPr lang="en-US" kern="0" dirty="0" smtClean="0"/>
              <a:t>system to </a:t>
            </a:r>
            <a:r>
              <a:rPr lang="en-US" u="sng" kern="0" dirty="0">
                <a:solidFill>
                  <a:srgbClr val="FF0000"/>
                </a:solidFill>
              </a:rPr>
              <a:t>timely</a:t>
            </a:r>
            <a:r>
              <a:rPr lang="en-US" kern="0" dirty="0"/>
              <a:t> diagnose (detect, identify and locate) </a:t>
            </a:r>
            <a:r>
              <a:rPr lang="en-US" kern="0" dirty="0" smtClean="0"/>
              <a:t>occurred.</a:t>
            </a:r>
            <a:endParaRPr lang="en-US" kern="0" dirty="0"/>
          </a:p>
        </p:txBody>
      </p:sp>
      <p:sp>
        <p:nvSpPr>
          <p:cNvPr id="8" name="TextBox 7"/>
          <p:cNvSpPr txBox="1"/>
          <p:nvPr/>
        </p:nvSpPr>
        <p:spPr>
          <a:xfrm>
            <a:off x="6387815" y="3544352"/>
            <a:ext cx="5233885" cy="2308324"/>
          </a:xfrm>
          <a:prstGeom prst="rect">
            <a:avLst/>
          </a:prstGeom>
          <a:noFill/>
        </p:spPr>
        <p:txBody>
          <a:bodyPr wrap="square" rtlCol="0">
            <a:spAutoFit/>
          </a:bodyPr>
          <a:lstStyle/>
          <a:p>
            <a:pPr algn="justLow"/>
            <a:r>
              <a:rPr lang="en-US" dirty="0" smtClean="0"/>
              <a:t>Upon a fault occurrence, a system will autonomously become aware of the fault’s occurrence, and initiate a systematic procedure that isolates, identifies, and accommodates the fault in order to ensure proper utilization of the system’s remaining resources, allowing a resilient post fault system operation that is both safe and stable.</a:t>
            </a:r>
            <a:endParaRPr lang="en-US" dirty="0"/>
          </a:p>
        </p:txBody>
      </p:sp>
    </p:spTree>
    <p:extLst>
      <p:ext uri="{BB962C8B-B14F-4D97-AF65-F5344CB8AC3E}">
        <p14:creationId xmlns:p14="http://schemas.microsoft.com/office/powerpoint/2010/main" val="41938035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Content Placeholder 2"/>
          <p:cNvSpPr>
            <a:spLocks noGrp="1"/>
          </p:cNvSpPr>
          <p:nvPr>
            <p:ph idx="1"/>
          </p:nvPr>
        </p:nvSpPr>
        <p:spPr>
          <a:xfrm>
            <a:off x="677334" y="1492569"/>
            <a:ext cx="12054840" cy="5276531"/>
          </a:xfrm>
        </p:spPr>
        <p:txBody>
          <a:bodyPr>
            <a:normAutofit/>
          </a:bodyPr>
          <a:lstStyle/>
          <a:p>
            <a:r>
              <a:rPr lang="en-US" sz="2800" dirty="0" smtClean="0"/>
              <a:t>Definition of Fault</a:t>
            </a:r>
          </a:p>
          <a:p>
            <a:r>
              <a:rPr lang="en-US" sz="2800" dirty="0" smtClean="0"/>
              <a:t>Definition of Fault Diagnosis</a:t>
            </a:r>
          </a:p>
          <a:p>
            <a:r>
              <a:rPr lang="en-US" sz="2800" dirty="0" smtClean="0"/>
              <a:t>Survey of Methods of Fault Diagnosis</a:t>
            </a:r>
          </a:p>
          <a:p>
            <a:r>
              <a:rPr lang="en-US" sz="2800" dirty="0" smtClean="0"/>
              <a:t>Formulation of Fault Diagnosis within Discrete-Event System</a:t>
            </a:r>
          </a:p>
          <a:p>
            <a:r>
              <a:rPr lang="en-US" sz="2800" dirty="0" smtClean="0"/>
              <a:t>Constructing the Diagnoser</a:t>
            </a:r>
          </a:p>
          <a:p>
            <a:r>
              <a:rPr lang="en-US" sz="2800" dirty="0" err="1" smtClean="0"/>
              <a:t>Diagnosability</a:t>
            </a:r>
            <a:r>
              <a:rPr lang="en-US" sz="2800" dirty="0" smtClean="0"/>
              <a:t> Condition</a:t>
            </a:r>
          </a:p>
          <a:p>
            <a:r>
              <a:rPr lang="en-US" sz="2800" dirty="0" smtClean="0"/>
              <a:t>Future Work</a:t>
            </a:r>
            <a:endParaRPr lang="en-US" sz="2800" dirty="0"/>
          </a:p>
        </p:txBody>
      </p:sp>
    </p:spTree>
    <p:extLst>
      <p:ext uri="{BB962C8B-B14F-4D97-AF65-F5344CB8AC3E}">
        <p14:creationId xmlns:p14="http://schemas.microsoft.com/office/powerpoint/2010/main" val="39463115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95"/>
            <a:ext cx="12192000" cy="1325563"/>
          </a:xfrm>
        </p:spPr>
        <p:txBody>
          <a:bodyPr/>
          <a:lstStyle/>
          <a:p>
            <a:r>
              <a:rPr lang="en-US" dirty="0" smtClean="0"/>
              <a:t>What is fault?</a:t>
            </a:r>
            <a:endParaRPr lang="en-US" dirty="0"/>
          </a:p>
        </p:txBody>
      </p:sp>
      <p:sp>
        <p:nvSpPr>
          <p:cNvPr id="3" name="Content Placeholder 2"/>
          <p:cNvSpPr>
            <a:spLocks noGrp="1"/>
          </p:cNvSpPr>
          <p:nvPr>
            <p:ph idx="1"/>
          </p:nvPr>
        </p:nvSpPr>
        <p:spPr>
          <a:xfrm>
            <a:off x="0" y="1551709"/>
            <a:ext cx="9064869" cy="5306290"/>
          </a:xfrm>
        </p:spPr>
        <p:txBody>
          <a:bodyPr/>
          <a:lstStyle/>
          <a:p>
            <a:r>
              <a:rPr lang="en-US" dirty="0" smtClean="0"/>
              <a:t>Fault - </a:t>
            </a:r>
            <a:r>
              <a:rPr lang="en-US" dirty="0"/>
              <a:t>a</a:t>
            </a:r>
            <a:r>
              <a:rPr lang="en-US" dirty="0" smtClean="0"/>
              <a:t> </a:t>
            </a:r>
            <a:r>
              <a:rPr lang="en-US" dirty="0"/>
              <a:t>malfunction in system component(s) (actuators, sensors</a:t>
            </a:r>
            <a:r>
              <a:rPr lang="en-US" dirty="0" smtClean="0"/>
              <a:t>,…etc.) </a:t>
            </a:r>
            <a:r>
              <a:rPr lang="en-US" dirty="0"/>
              <a:t>that </a:t>
            </a:r>
            <a:r>
              <a:rPr lang="en-US" dirty="0" smtClean="0"/>
              <a:t>results </a:t>
            </a:r>
            <a:r>
              <a:rPr lang="en-US" dirty="0"/>
              <a:t>in unacceptable system performance, and/or system </a:t>
            </a:r>
            <a:r>
              <a:rPr lang="en-US" dirty="0" smtClean="0"/>
              <a:t>instability</a:t>
            </a:r>
          </a:p>
          <a:p>
            <a:endParaRPr lang="en-US" dirty="0"/>
          </a:p>
          <a:p>
            <a:endParaRPr lang="en-US" dirty="0"/>
          </a:p>
        </p:txBody>
      </p:sp>
      <p:pic>
        <p:nvPicPr>
          <p:cNvPr id="4" name="Picture 2" descr="C:\Users\I\Desktop\Presentations\FaultOverview\Pics\tumblr_l2myniOFoJ1qa3lir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64" y="2784143"/>
            <a:ext cx="7680654" cy="347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114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Diagnosis</a:t>
            </a:r>
            <a:endParaRPr lang="en-US" dirty="0"/>
          </a:p>
        </p:txBody>
      </p:sp>
      <p:sp>
        <p:nvSpPr>
          <p:cNvPr id="3" name="Content Placeholder 2"/>
          <p:cNvSpPr>
            <a:spLocks noGrp="1"/>
          </p:cNvSpPr>
          <p:nvPr>
            <p:ph idx="1"/>
          </p:nvPr>
        </p:nvSpPr>
        <p:spPr>
          <a:xfrm>
            <a:off x="164301" y="1587383"/>
            <a:ext cx="9274002" cy="3880773"/>
          </a:xfrm>
        </p:spPr>
        <p:txBody>
          <a:bodyPr/>
          <a:lstStyle/>
          <a:p>
            <a:endParaRPr lang="en-US" dirty="0"/>
          </a:p>
          <a:p>
            <a:endParaRPr lang="en-US" dirty="0"/>
          </a:p>
        </p:txBody>
      </p:sp>
      <p:sp>
        <p:nvSpPr>
          <p:cNvPr id="5" name="Content Placeholder 2"/>
          <p:cNvSpPr txBox="1">
            <a:spLocks/>
          </p:cNvSpPr>
          <p:nvPr/>
        </p:nvSpPr>
        <p:spPr>
          <a:xfrm>
            <a:off x="580619" y="4790219"/>
            <a:ext cx="12192000" cy="50323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To better accommodate system behavior post fault occurrence</a:t>
            </a:r>
          </a:p>
          <a:p>
            <a:pPr lvl="1"/>
            <a:r>
              <a:rPr lang="en-US" dirty="0" smtClean="0"/>
              <a:t>Ensures system stability</a:t>
            </a:r>
          </a:p>
          <a:p>
            <a:pPr lvl="1"/>
            <a:r>
              <a:rPr lang="en-US" dirty="0" smtClean="0"/>
              <a:t>Increases system reliability</a:t>
            </a:r>
          </a:p>
          <a:p>
            <a:pPr lvl="1"/>
            <a:r>
              <a:rPr lang="en-US" dirty="0" smtClean="0"/>
              <a:t>Reduce number of failed missions</a:t>
            </a:r>
          </a:p>
          <a:p>
            <a:pPr lvl="1"/>
            <a:r>
              <a:rPr lang="en-US" dirty="0" smtClean="0"/>
              <a:t>Save lives</a:t>
            </a:r>
          </a:p>
          <a:p>
            <a:pPr lvl="1"/>
            <a:endParaRPr lang="en-US" dirty="0"/>
          </a:p>
        </p:txBody>
      </p:sp>
      <p:sp>
        <p:nvSpPr>
          <p:cNvPr id="6" name="Title 1"/>
          <p:cNvSpPr txBox="1">
            <a:spLocks/>
          </p:cNvSpPr>
          <p:nvPr/>
        </p:nvSpPr>
        <p:spPr>
          <a:xfrm>
            <a:off x="164301" y="3956706"/>
            <a:ext cx="8596668" cy="68924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Why do we need Fault Diagnosis?</a:t>
            </a:r>
            <a:endParaRPr lang="en-US" dirty="0"/>
          </a:p>
        </p:txBody>
      </p:sp>
      <p:pic>
        <p:nvPicPr>
          <p:cNvPr id="8" name="Picture 7"/>
          <p:cNvPicPr>
            <a:picLocks noChangeAspect="1"/>
          </p:cNvPicPr>
          <p:nvPr/>
        </p:nvPicPr>
        <p:blipFill>
          <a:blip r:embed="rId2"/>
          <a:stretch>
            <a:fillRect/>
          </a:stretch>
        </p:blipFill>
        <p:spPr>
          <a:xfrm>
            <a:off x="4801302" y="5114925"/>
            <a:ext cx="2948613" cy="1743075"/>
          </a:xfrm>
          <a:prstGeom prst="rect">
            <a:avLst/>
          </a:prstGeom>
        </p:spPr>
      </p:pic>
      <p:pic>
        <p:nvPicPr>
          <p:cNvPr id="10" name="Picture 9"/>
          <p:cNvPicPr>
            <a:picLocks noChangeAspect="1"/>
          </p:cNvPicPr>
          <p:nvPr/>
        </p:nvPicPr>
        <p:blipFill>
          <a:blip r:embed="rId3"/>
          <a:stretch>
            <a:fillRect/>
          </a:stretch>
        </p:blipFill>
        <p:spPr>
          <a:xfrm>
            <a:off x="8574374" y="4452079"/>
            <a:ext cx="3617626" cy="2401439"/>
          </a:xfrm>
          <a:prstGeom prst="rect">
            <a:avLst/>
          </a:prstGeom>
        </p:spPr>
      </p:pic>
      <p:sp>
        <p:nvSpPr>
          <p:cNvPr id="11" name="Content Placeholder 2"/>
          <p:cNvSpPr txBox="1">
            <a:spLocks/>
          </p:cNvSpPr>
          <p:nvPr/>
        </p:nvSpPr>
        <p:spPr>
          <a:xfrm>
            <a:off x="0" y="1785140"/>
            <a:ext cx="9438303" cy="50323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Fault Diagnosis - the detection of a fault’s occurrence conjoined with the identification of a fault’s nature, through examination of a system’s symptoms</a:t>
            </a:r>
          </a:p>
          <a:p>
            <a:pPr lvl="1"/>
            <a:r>
              <a:rPr lang="en-US" b="1" u="sng" dirty="0" smtClean="0">
                <a:solidFill>
                  <a:srgbClr val="FF0000"/>
                </a:solidFill>
              </a:rPr>
              <a:t>Fault detection:</a:t>
            </a:r>
            <a:r>
              <a:rPr lang="en-US" b="1" dirty="0" smtClean="0">
                <a:solidFill>
                  <a:srgbClr val="FF0000"/>
                </a:solidFill>
              </a:rPr>
              <a:t>  </a:t>
            </a:r>
            <a:r>
              <a:rPr lang="en-US" dirty="0" smtClean="0">
                <a:solidFill>
                  <a:schemeClr val="tx1"/>
                </a:solidFill>
              </a:rPr>
              <a:t>If a fault has occurred?</a:t>
            </a:r>
          </a:p>
          <a:p>
            <a:pPr lvl="1"/>
            <a:r>
              <a:rPr lang="en-US" b="1" u="sng" dirty="0">
                <a:solidFill>
                  <a:srgbClr val="FF0000"/>
                </a:solidFill>
              </a:rPr>
              <a:t>Fault </a:t>
            </a:r>
            <a:r>
              <a:rPr lang="en-US" b="1" u="sng" dirty="0" smtClean="0">
                <a:solidFill>
                  <a:srgbClr val="FF0000"/>
                </a:solidFill>
              </a:rPr>
              <a:t>identification:</a:t>
            </a:r>
            <a:r>
              <a:rPr lang="en-US" b="1" dirty="0" smtClean="0">
                <a:solidFill>
                  <a:srgbClr val="FF0000"/>
                </a:solidFill>
              </a:rPr>
              <a:t> </a:t>
            </a:r>
            <a:r>
              <a:rPr lang="en-US" dirty="0" smtClean="0">
                <a:solidFill>
                  <a:schemeClr val="tx1"/>
                </a:solidFill>
              </a:rPr>
              <a:t>What is the type and nature of failure?</a:t>
            </a:r>
            <a:endParaRPr lang="en-US" dirty="0">
              <a:solidFill>
                <a:schemeClr val="tx1"/>
              </a:solidFill>
            </a:endParaRPr>
          </a:p>
          <a:p>
            <a:pPr lvl="1"/>
            <a:r>
              <a:rPr lang="en-US" b="1" u="sng" dirty="0" smtClean="0">
                <a:solidFill>
                  <a:srgbClr val="FF0000"/>
                </a:solidFill>
              </a:rPr>
              <a:t>Fault </a:t>
            </a:r>
            <a:r>
              <a:rPr lang="en-US" b="1" u="sng" dirty="0" smtClean="0">
                <a:solidFill>
                  <a:srgbClr val="FF0000"/>
                </a:solidFill>
              </a:rPr>
              <a:t>isolation:</a:t>
            </a:r>
            <a:r>
              <a:rPr lang="en-US" b="1" dirty="0" smtClean="0">
                <a:solidFill>
                  <a:srgbClr val="FF0000"/>
                </a:solidFill>
              </a:rPr>
              <a:t> </a:t>
            </a:r>
            <a:r>
              <a:rPr lang="en-US" dirty="0" smtClean="0">
                <a:solidFill>
                  <a:schemeClr val="tx1"/>
                </a:solidFill>
              </a:rPr>
              <a:t>Where in the system has occurred?</a:t>
            </a:r>
            <a:endParaRPr lang="en-US" dirty="0">
              <a:solidFill>
                <a:schemeClr val="tx1"/>
              </a:solidFill>
            </a:endParaRPr>
          </a:p>
          <a:p>
            <a:pPr lvl="1"/>
            <a:endParaRPr lang="en-US" b="1" u="sng" dirty="0">
              <a:solidFill>
                <a:srgbClr val="FF0000"/>
              </a:solidFill>
            </a:endParaRPr>
          </a:p>
        </p:txBody>
      </p:sp>
    </p:spTree>
    <p:extLst>
      <p:ext uri="{BB962C8B-B14F-4D97-AF65-F5344CB8AC3E}">
        <p14:creationId xmlns:p14="http://schemas.microsoft.com/office/powerpoint/2010/main" val="3652735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5573"/>
            <a:ext cx="10515600" cy="1325563"/>
          </a:xfrm>
        </p:spPr>
        <p:txBody>
          <a:bodyPr>
            <a:noAutofit/>
          </a:bodyPr>
          <a:lstStyle/>
          <a:p>
            <a:pPr marL="457200" marR="0" lvl="1" algn="l" rtl="0" fontAlgn="auto">
              <a:lnSpc>
                <a:spcPct val="90000"/>
              </a:lnSpc>
              <a:spcBef>
                <a:spcPct val="0"/>
              </a:spcBef>
              <a:spcAft>
                <a:spcPts val="0"/>
              </a:spcAft>
              <a:buClrTx/>
              <a:buSzTx/>
              <a:tabLst/>
              <a:defRPr/>
            </a:pPr>
            <a:r>
              <a:rPr lang="en-US" sz="3600" kern="1200" dirty="0">
                <a:solidFill>
                  <a:schemeClr val="accent1"/>
                </a:solidFill>
                <a:latin typeface="+mj-lt"/>
                <a:ea typeface="+mj-ea"/>
                <a:cs typeface="+mj-cs"/>
              </a:rPr>
              <a:t>State of the Art</a:t>
            </a:r>
            <a:r>
              <a:rPr lang="en-US" sz="4400" kern="1200" dirty="0">
                <a:solidFill>
                  <a:schemeClr val="tx1"/>
                </a:solidFill>
                <a:latin typeface="+mj-lt"/>
                <a:ea typeface="+mj-ea"/>
                <a:cs typeface="+mj-cs"/>
              </a:rPr>
              <a:t/>
            </a:r>
            <a:br>
              <a:rPr lang="en-US" sz="4400" kern="1200" dirty="0">
                <a:solidFill>
                  <a:schemeClr val="tx1"/>
                </a:solidFill>
                <a:latin typeface="+mj-lt"/>
                <a:ea typeface="+mj-ea"/>
                <a:cs typeface="+mj-cs"/>
              </a:rPr>
            </a:br>
            <a:r>
              <a:rPr lang="en-US" sz="4400" kern="1200" dirty="0">
                <a:solidFill>
                  <a:schemeClr val="tx1"/>
                </a:solidFill>
                <a:latin typeface="+mj-lt"/>
                <a:ea typeface="+mj-ea"/>
                <a:cs typeface="+mj-cs"/>
              </a:rPr>
              <a:t> </a:t>
            </a:r>
          </a:p>
        </p:txBody>
      </p:sp>
      <p:sp>
        <p:nvSpPr>
          <p:cNvPr id="3" name="Content Placeholder 2"/>
          <p:cNvSpPr>
            <a:spLocks noGrp="1"/>
          </p:cNvSpPr>
          <p:nvPr>
            <p:ph idx="1"/>
          </p:nvPr>
        </p:nvSpPr>
        <p:spPr>
          <a:xfrm>
            <a:off x="272561" y="1077248"/>
            <a:ext cx="9495692" cy="5446643"/>
          </a:xfrm>
        </p:spPr>
        <p:txBody>
          <a:bodyPr>
            <a:normAutofit fontScale="85000" lnSpcReduction="10000"/>
          </a:bodyPr>
          <a:lstStyle/>
          <a:p>
            <a:r>
              <a:rPr lang="en-US" dirty="0" smtClean="0"/>
              <a:t>Analytical Model Based: modelled system operation is compared to observed system operation</a:t>
            </a:r>
          </a:p>
          <a:p>
            <a:pPr lvl="1"/>
            <a:r>
              <a:rPr lang="en-US" dirty="0" smtClean="0"/>
              <a:t>Residuals - comparison of observed signals from the system with predicted values; residuals are usually designed to be zero if not fault present (Frank &amp; Ding, 1997; Roth et al., 2011)</a:t>
            </a:r>
          </a:p>
          <a:p>
            <a:pPr lvl="1"/>
            <a:r>
              <a:rPr lang="en-US" dirty="0" smtClean="0"/>
              <a:t>Templates – specify the expected correct timing and sequencing of events (Holloway &amp; Chand, 1994)</a:t>
            </a:r>
          </a:p>
          <a:p>
            <a:pPr lvl="1"/>
            <a:r>
              <a:rPr lang="en-US" dirty="0" smtClean="0"/>
              <a:t>Fault free - observed system operation is compared to a nominal fault-free </a:t>
            </a:r>
            <a:r>
              <a:rPr lang="en-US" dirty="0"/>
              <a:t>model (</a:t>
            </a:r>
            <a:r>
              <a:rPr lang="en-US" dirty="0" err="1"/>
              <a:t>Pandalai</a:t>
            </a:r>
            <a:r>
              <a:rPr lang="en-US" dirty="0"/>
              <a:t> &amp; Holloway, 2000)</a:t>
            </a:r>
            <a:endParaRPr lang="en-US" dirty="0" smtClean="0"/>
          </a:p>
          <a:p>
            <a:pPr marL="457200" lvl="1" indent="0">
              <a:buNone/>
            </a:pPr>
            <a:endParaRPr lang="en-US" dirty="0" smtClean="0"/>
          </a:p>
          <a:p>
            <a:r>
              <a:rPr lang="en-US" dirty="0" smtClean="0"/>
              <a:t>Non-Model Based: a single abstract representation encompassing  normal and  faulty system operation is analyzed</a:t>
            </a:r>
          </a:p>
          <a:p>
            <a:pPr lvl="1"/>
            <a:r>
              <a:rPr lang="en-US" dirty="0" smtClean="0"/>
              <a:t>State based - system condition (failure status) is determined by state or set of states the system belongs to (Lin, 1993; </a:t>
            </a:r>
            <a:r>
              <a:rPr lang="en-US" dirty="0" err="1" smtClean="0"/>
              <a:t>Zad</a:t>
            </a:r>
            <a:r>
              <a:rPr lang="en-US" dirty="0" smtClean="0"/>
              <a:t> et al., 2003)</a:t>
            </a:r>
          </a:p>
          <a:p>
            <a:pPr lvl="1"/>
            <a:r>
              <a:rPr lang="en-US" dirty="0" smtClean="0"/>
              <a:t>Event based - system failure determined by observance of sequences of events (</a:t>
            </a:r>
            <a:r>
              <a:rPr lang="en-US" dirty="0" err="1" smtClean="0"/>
              <a:t>Sampath</a:t>
            </a:r>
            <a:r>
              <a:rPr lang="en-US" dirty="0" smtClean="0"/>
              <a:t> et al., 1995)</a:t>
            </a:r>
          </a:p>
          <a:p>
            <a:pPr lvl="1"/>
            <a:r>
              <a:rPr lang="en-US" dirty="0"/>
              <a:t>Fault </a:t>
            </a:r>
            <a:r>
              <a:rPr lang="en-US" dirty="0" smtClean="0"/>
              <a:t>tree - </a:t>
            </a:r>
            <a:r>
              <a:rPr lang="en-US" dirty="0"/>
              <a:t>fault diagnosis method based upon deductive fault analysis (</a:t>
            </a:r>
            <a:r>
              <a:rPr lang="en-US" dirty="0" err="1"/>
              <a:t>Vesely</a:t>
            </a:r>
            <a:r>
              <a:rPr lang="en-US" dirty="0"/>
              <a:t> et al., </a:t>
            </a:r>
            <a:r>
              <a:rPr lang="en-US" dirty="0" smtClean="0"/>
              <a:t>1981; Lee et al., 1985)</a:t>
            </a:r>
            <a:endParaRPr lang="en-US" dirty="0"/>
          </a:p>
          <a:p>
            <a:pPr marL="457200" lvl="1" indent="0">
              <a:buNone/>
            </a:pPr>
            <a:endParaRPr lang="en-US" dirty="0" smtClean="0"/>
          </a:p>
          <a:p>
            <a:r>
              <a:rPr lang="en-US" dirty="0" smtClean="0"/>
              <a:t>Knowledge Based: heuristic</a:t>
            </a:r>
          </a:p>
          <a:p>
            <a:pPr marL="685800" lvl="2">
              <a:spcBef>
                <a:spcPts val="1000"/>
              </a:spcBef>
            </a:pPr>
            <a:r>
              <a:rPr lang="en-US" dirty="0" smtClean="0"/>
              <a:t>Expert system - past knowledge obtained by experts used to model unknown system aspects (Scherer &amp; White, 1989; </a:t>
            </a:r>
            <a:r>
              <a:rPr lang="en-US" dirty="0" err="1" smtClean="0"/>
              <a:t>Handelman</a:t>
            </a:r>
            <a:r>
              <a:rPr lang="en-US" dirty="0" smtClean="0"/>
              <a:t> &amp; Stengel 1989)</a:t>
            </a:r>
          </a:p>
          <a:p>
            <a:pPr marL="685800" lvl="2">
              <a:spcBef>
                <a:spcPts val="1000"/>
              </a:spcBef>
            </a:pPr>
            <a:r>
              <a:rPr lang="en-US" dirty="0" smtClean="0"/>
              <a:t>Artificial Neural Network - an abstract model of the brain’s neural pathways designed to actively “learn” the normal and faulty behavior of a system (Elias </a:t>
            </a:r>
            <a:r>
              <a:rPr lang="en-US" dirty="0" err="1" smtClean="0"/>
              <a:t>Kosmatopoulos</a:t>
            </a:r>
            <a:r>
              <a:rPr lang="en-US" dirty="0"/>
              <a:t> </a:t>
            </a:r>
            <a:r>
              <a:rPr lang="en-US" dirty="0" smtClean="0"/>
              <a:t>&amp; </a:t>
            </a:r>
            <a:r>
              <a:rPr lang="en-US" dirty="0" err="1" smtClean="0"/>
              <a:t>Polycarpou</a:t>
            </a:r>
            <a:r>
              <a:rPr lang="en-US" dirty="0" smtClean="0"/>
              <a:t>, 1995; </a:t>
            </a:r>
            <a:r>
              <a:rPr lang="en-US" dirty="0" err="1" smtClean="0"/>
              <a:t>Diao</a:t>
            </a:r>
            <a:r>
              <a:rPr lang="en-US" dirty="0" smtClean="0"/>
              <a:t> &amp; </a:t>
            </a:r>
            <a:r>
              <a:rPr lang="en-US" dirty="0" err="1" smtClean="0"/>
              <a:t>Passino</a:t>
            </a:r>
            <a:r>
              <a:rPr lang="en-US" dirty="0" smtClean="0"/>
              <a:t>, 2001)</a:t>
            </a:r>
            <a:endParaRPr lang="en-US" dirty="0"/>
          </a:p>
        </p:txBody>
      </p:sp>
    </p:spTree>
    <p:extLst>
      <p:ext uri="{BB962C8B-B14F-4D97-AF65-F5344CB8AC3E}">
        <p14:creationId xmlns:p14="http://schemas.microsoft.com/office/powerpoint/2010/main" val="23226540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267756" y="5401460"/>
            <a:ext cx="1942054" cy="1456540"/>
          </a:xfrm>
          <a:prstGeom prst="rect">
            <a:avLst/>
          </a:prstGeom>
        </p:spPr>
      </p:pic>
      <p:sp>
        <p:nvSpPr>
          <p:cNvPr id="2" name="Title 1"/>
          <p:cNvSpPr>
            <a:spLocks noGrp="1"/>
          </p:cNvSpPr>
          <p:nvPr>
            <p:ph type="title"/>
          </p:nvPr>
        </p:nvSpPr>
        <p:spPr>
          <a:xfrm>
            <a:off x="38476" y="508531"/>
            <a:ext cx="8596668" cy="1320800"/>
          </a:xfrm>
        </p:spPr>
        <p:txBody>
          <a:bodyPr/>
          <a:lstStyle/>
          <a:p>
            <a:r>
              <a:rPr lang="en-US" dirty="0" smtClean="0"/>
              <a:t>Why Discrete Event System Framework?</a:t>
            </a:r>
            <a:endParaRPr lang="en-US" dirty="0"/>
          </a:p>
        </p:txBody>
      </p:sp>
      <p:sp>
        <p:nvSpPr>
          <p:cNvPr id="3" name="Content Placeholder 2"/>
          <p:cNvSpPr>
            <a:spLocks noGrp="1"/>
          </p:cNvSpPr>
          <p:nvPr>
            <p:ph idx="1"/>
          </p:nvPr>
        </p:nvSpPr>
        <p:spPr>
          <a:xfrm>
            <a:off x="189766" y="1465548"/>
            <a:ext cx="8596668" cy="3880773"/>
          </a:xfrm>
        </p:spPr>
        <p:txBody>
          <a:bodyPr>
            <a:normAutofit fontScale="92500" lnSpcReduction="10000"/>
          </a:bodyPr>
          <a:lstStyle/>
          <a:p>
            <a:r>
              <a:rPr lang="en-US" dirty="0" smtClean="0"/>
              <a:t>DES is an Event-driven </a:t>
            </a:r>
            <a:r>
              <a:rPr lang="en-US" dirty="0"/>
              <a:t>time abstract </a:t>
            </a:r>
            <a:r>
              <a:rPr lang="en-US" dirty="0" smtClean="0"/>
              <a:t>formalism suitable for large-scale complex systems</a:t>
            </a:r>
            <a:endParaRPr lang="en-US" dirty="0"/>
          </a:p>
          <a:p>
            <a:endParaRPr lang="en-US" dirty="0"/>
          </a:p>
          <a:p>
            <a:r>
              <a:rPr lang="en-US" dirty="0"/>
              <a:t>For diagnostic purposes, several large and complex real-world systems are successfully modeled as Discrete-Event Systems (e.g., cyber networks, manufacturing systems, smart grids)</a:t>
            </a:r>
          </a:p>
          <a:p>
            <a:endParaRPr lang="en-US" dirty="0"/>
          </a:p>
          <a:p>
            <a:r>
              <a:rPr lang="en-US" dirty="0"/>
              <a:t>Naturally captures faults as abrupt changes (e.g., sequence of events</a:t>
            </a:r>
            <a:r>
              <a:rPr lang="en-US" dirty="0" smtClean="0"/>
              <a:t>)</a:t>
            </a:r>
            <a:endParaRPr lang="en-US" dirty="0"/>
          </a:p>
          <a:p>
            <a:endParaRPr lang="en-US" dirty="0"/>
          </a:p>
          <a:p>
            <a:r>
              <a:rPr lang="en-US" dirty="0"/>
              <a:t>Matches human thinking</a:t>
            </a:r>
          </a:p>
          <a:p>
            <a:pPr lvl="1"/>
            <a:r>
              <a:rPr lang="en-US" dirty="0"/>
              <a:t>coordination (e.g., interactions of systems) </a:t>
            </a:r>
            <a:r>
              <a:rPr lang="en-US" i="1" dirty="0"/>
              <a:t>group</a:t>
            </a:r>
          </a:p>
          <a:p>
            <a:pPr lvl="1"/>
            <a:r>
              <a:rPr lang="en-US" dirty="0"/>
              <a:t>cause and effect (e.g., a fault causing event sequence</a:t>
            </a:r>
            <a:r>
              <a:rPr lang="en-US" dirty="0" smtClean="0"/>
              <a:t>)</a:t>
            </a:r>
            <a:endParaRPr lang="en-US" i="1" dirty="0"/>
          </a:p>
          <a:p>
            <a:endParaRPr lang="en-US" dirty="0"/>
          </a:p>
        </p:txBody>
      </p:sp>
      <p:pic>
        <p:nvPicPr>
          <p:cNvPr id="4" name="Picture 3"/>
          <p:cNvPicPr>
            <a:picLocks noChangeAspect="1"/>
          </p:cNvPicPr>
          <p:nvPr/>
        </p:nvPicPr>
        <p:blipFill>
          <a:blip r:embed="rId3"/>
          <a:stretch>
            <a:fillRect/>
          </a:stretch>
        </p:blipFill>
        <p:spPr>
          <a:xfrm>
            <a:off x="8924456" y="44079"/>
            <a:ext cx="2857500" cy="1600200"/>
          </a:xfrm>
          <a:prstGeom prst="rect">
            <a:avLst/>
          </a:prstGeom>
        </p:spPr>
      </p:pic>
      <p:pic>
        <p:nvPicPr>
          <p:cNvPr id="5" name="Picture 4"/>
          <p:cNvPicPr>
            <a:picLocks noChangeAspect="1"/>
          </p:cNvPicPr>
          <p:nvPr/>
        </p:nvPicPr>
        <p:blipFill>
          <a:blip r:embed="rId4"/>
          <a:stretch>
            <a:fillRect/>
          </a:stretch>
        </p:blipFill>
        <p:spPr>
          <a:xfrm>
            <a:off x="8559383" y="2209800"/>
            <a:ext cx="3587646" cy="2616564"/>
          </a:xfrm>
          <a:prstGeom prst="rect">
            <a:avLst/>
          </a:prstGeom>
        </p:spPr>
      </p:pic>
      <p:pic>
        <p:nvPicPr>
          <p:cNvPr id="6" name="Picture 5"/>
          <p:cNvPicPr>
            <a:picLocks noChangeAspect="1"/>
          </p:cNvPicPr>
          <p:nvPr/>
        </p:nvPicPr>
        <p:blipFill>
          <a:blip r:embed="rId5"/>
          <a:stretch>
            <a:fillRect/>
          </a:stretch>
        </p:blipFill>
        <p:spPr>
          <a:xfrm>
            <a:off x="5741233" y="4319637"/>
            <a:ext cx="2542105" cy="1013453"/>
          </a:xfrm>
          <a:prstGeom prst="rect">
            <a:avLst/>
          </a:prstGeom>
        </p:spPr>
      </p:pic>
    </p:spTree>
    <p:extLst>
      <p:ext uri="{BB962C8B-B14F-4D97-AF65-F5344CB8AC3E}">
        <p14:creationId xmlns:p14="http://schemas.microsoft.com/office/powerpoint/2010/main" val="15015026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5989</TotalTime>
  <Words>1705</Words>
  <Application>Microsoft Office PowerPoint</Application>
  <PresentationFormat>Widescreen</PresentationFormat>
  <Paragraphs>271</Paragraphs>
  <Slides>24</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24</vt:i4>
      </vt:variant>
    </vt:vector>
  </HeadingPairs>
  <TitlesOfParts>
    <vt:vector size="35" baseType="lpstr">
      <vt:lpstr>Arial</vt:lpstr>
      <vt:lpstr>Calibri</vt:lpstr>
      <vt:lpstr>Cambria Math</vt:lpstr>
      <vt:lpstr>NimbusRomNo9L-Regu</vt:lpstr>
      <vt:lpstr>Times New Roman</vt:lpstr>
      <vt:lpstr>Trebuchet MS</vt:lpstr>
      <vt:lpstr>Wingdings</vt:lpstr>
      <vt:lpstr>Wingdings 3</vt:lpstr>
      <vt:lpstr>Facet</vt:lpstr>
      <vt:lpstr>Equation</vt:lpstr>
      <vt:lpstr>MathType 6.0 Equation</vt:lpstr>
      <vt:lpstr>Fault Diagnosis of Discrete-Event Systems</vt:lpstr>
      <vt:lpstr>Motivation</vt:lpstr>
      <vt:lpstr>TECHLAV Project</vt:lpstr>
      <vt:lpstr>TECHLAV Project</vt:lpstr>
      <vt:lpstr>Outline</vt:lpstr>
      <vt:lpstr>What is fault?</vt:lpstr>
      <vt:lpstr>Fault Diagnosis</vt:lpstr>
      <vt:lpstr>State of the Art  </vt:lpstr>
      <vt:lpstr>Why Discrete Event System Framework?</vt:lpstr>
      <vt:lpstr>Automaton</vt:lpstr>
      <vt:lpstr>Language</vt:lpstr>
      <vt:lpstr>Natural Projection</vt:lpstr>
      <vt:lpstr>Diagnosis within DES Framework</vt:lpstr>
      <vt:lpstr>Assumptions</vt:lpstr>
      <vt:lpstr>Capturing different types of faults</vt:lpstr>
      <vt:lpstr>Diagnoser</vt:lpstr>
      <vt:lpstr>Constructing the diagnoser</vt:lpstr>
      <vt:lpstr>Diagnosability</vt:lpstr>
      <vt:lpstr>Checking the diagnosability based the structure of the diagnoser</vt:lpstr>
      <vt:lpstr>Example</vt:lpstr>
      <vt:lpstr>Gaps</vt:lpstr>
      <vt:lpstr>Future work</vt:lpstr>
      <vt:lpstr>Acknowledgement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Alejandro White</dc:creator>
  <cp:lastModifiedBy>Ali Karimoddini</cp:lastModifiedBy>
  <cp:revision>210</cp:revision>
  <cp:lastPrinted>2016-03-24T17:39:10Z</cp:lastPrinted>
  <dcterms:created xsi:type="dcterms:W3CDTF">2016-03-23T16:11:40Z</dcterms:created>
  <dcterms:modified xsi:type="dcterms:W3CDTF">2016-04-01T18:25:36Z</dcterms:modified>
</cp:coreProperties>
</file>